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266" r:id="rId11"/>
  </p:sldIdLst>
  <p:sldSz cx="5765800" cy="3244850"/>
  <p:notesSz cx="9918700" cy="68199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C145B4-E6B6-414F-BA7C-A5F1F2D87C43}">
          <p14:sldIdLst>
            <p14:sldId id="256"/>
            <p14:sldId id="302"/>
            <p14:sldId id="303"/>
            <p14:sldId id="304"/>
            <p14:sldId id="305"/>
            <p14:sldId id="306"/>
          </p14:sldIdLst>
        </p14:section>
        <p14:section name="Раздел без заголовка" id="{C009FB1B-F2E4-47AD-815C-148D92F70A79}">
          <p14:sldIdLst>
            <p14:sldId id="307"/>
            <p14:sldId id="308"/>
            <p14:sldId id="309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225" d="100"/>
          <a:sy n="225" d="100"/>
        </p:scale>
        <p:origin x="732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3" y="2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7825" y="854075"/>
            <a:ext cx="4083050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5" y="3283161"/>
            <a:ext cx="7936053" cy="2685921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3" y="6479573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055" y="1125257"/>
            <a:ext cx="4416425" cy="94488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rgbClr val="003B5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80364" y="1113019"/>
            <a:ext cx="39623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О запрете </a:t>
            </a:r>
            <a:r>
              <a:rPr lang="ru-RU" sz="1400" b="1" dirty="0" smtClean="0">
                <a:solidFill>
                  <a:schemeClr val="bg1"/>
                </a:solidFill>
              </a:rPr>
              <a:t>получать в </a:t>
            </a:r>
            <a:r>
              <a:rPr lang="ru-RU" sz="1400" b="1" dirty="0">
                <a:solidFill>
                  <a:schemeClr val="bg1"/>
                </a:solidFill>
              </a:rPr>
              <a:t>связи с исполнением должностных обязанностей </a:t>
            </a:r>
            <a:r>
              <a:rPr lang="ru-RU" sz="1400" b="1" dirty="0" smtClean="0">
                <a:solidFill>
                  <a:schemeClr val="bg1"/>
                </a:solidFill>
              </a:rPr>
              <a:t>вознаграждений </a:t>
            </a:r>
            <a:r>
              <a:rPr lang="ru-RU" sz="1400" b="1" dirty="0">
                <a:solidFill>
                  <a:schemeClr val="bg1"/>
                </a:solidFill>
              </a:rPr>
              <a:t>от физических и юридических лиц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983" y="2439817"/>
            <a:ext cx="32901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003B59"/>
                </a:solidFill>
              </a:rPr>
              <a:t>Отдел государственной гражданской службы и кадров</a:t>
            </a:r>
            <a:endParaRPr lang="ru-RU" sz="700" dirty="0">
              <a:solidFill>
                <a:srgbClr val="003B59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42530" y="115634"/>
            <a:ext cx="3800525" cy="167575"/>
          </a:xfrm>
        </p:spPr>
        <p:txBody>
          <a:bodyPr/>
          <a:lstStyle/>
          <a:p>
            <a:r>
              <a:rPr lang="ru-RU" sz="800" dirty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80364" y="1113019"/>
            <a:ext cx="3962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33299" y="136403"/>
            <a:ext cx="3791051" cy="212725"/>
          </a:xfrm>
        </p:spPr>
        <p:txBody>
          <a:bodyPr/>
          <a:lstStyle/>
          <a:p>
            <a:r>
              <a:rPr lang="ru-RU" sz="800" dirty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88785" y="708025"/>
            <a:ext cx="41355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>
                <a:solidFill>
                  <a:srgbClr val="003B59"/>
                </a:solidFill>
              </a:rPr>
              <a:t>Пункт 6 </a:t>
            </a:r>
            <a:r>
              <a:rPr lang="ru-RU" sz="800" dirty="0" smtClean="0">
                <a:solidFill>
                  <a:srgbClr val="003B59"/>
                </a:solidFill>
              </a:rPr>
              <a:t>части </a:t>
            </a:r>
            <a:r>
              <a:rPr lang="ru-RU" sz="800" dirty="0">
                <a:solidFill>
                  <a:srgbClr val="003B59"/>
                </a:solidFill>
              </a:rPr>
              <a:t>1 статьи 17  </a:t>
            </a:r>
            <a:r>
              <a:rPr lang="ru-RU" sz="800" dirty="0" smtClean="0">
                <a:solidFill>
                  <a:srgbClr val="003B59"/>
                </a:solidFill>
              </a:rPr>
              <a:t>Федерального закона </a:t>
            </a:r>
            <a:r>
              <a:rPr lang="ru-RU" sz="800" dirty="0">
                <a:solidFill>
                  <a:srgbClr val="003B59"/>
                </a:solidFill>
              </a:rPr>
              <a:t>от </a:t>
            </a:r>
            <a:r>
              <a:rPr lang="ru-RU" sz="800" dirty="0" smtClean="0">
                <a:solidFill>
                  <a:srgbClr val="003B59"/>
                </a:solidFill>
              </a:rPr>
              <a:t>27 июля 2004 г. № 79-ФЗ «О </a:t>
            </a:r>
            <a:r>
              <a:rPr lang="ru-RU" sz="800" dirty="0">
                <a:solidFill>
                  <a:srgbClr val="003B59"/>
                </a:solidFill>
              </a:rPr>
              <a:t>государственной гражданской службе Российской </a:t>
            </a:r>
            <a:r>
              <a:rPr lang="ru-RU" sz="800" dirty="0" smtClean="0">
                <a:solidFill>
                  <a:srgbClr val="003B59"/>
                </a:solidFill>
              </a:rPr>
              <a:t>Федерации» устанавливает </a:t>
            </a:r>
            <a:r>
              <a:rPr lang="ru-RU" sz="800" dirty="0">
                <a:solidFill>
                  <a:srgbClr val="003B59"/>
                </a:solidFill>
              </a:rPr>
              <a:t>запрет на получение </a:t>
            </a:r>
            <a:r>
              <a:rPr lang="ru-RU" sz="800" dirty="0" smtClean="0">
                <a:solidFill>
                  <a:srgbClr val="003B59"/>
                </a:solidFill>
              </a:rPr>
              <a:t>федеральным государственным гражданским </a:t>
            </a:r>
            <a:r>
              <a:rPr lang="ru-RU" sz="800" dirty="0">
                <a:solidFill>
                  <a:srgbClr val="003B59"/>
                </a:solidFill>
              </a:rPr>
              <a:t>служащим </a:t>
            </a:r>
            <a:r>
              <a:rPr lang="ru-RU" sz="800" dirty="0" smtClean="0">
                <a:solidFill>
                  <a:srgbClr val="003B59"/>
                </a:solidFill>
              </a:rPr>
              <a:t>вознаграждени</a:t>
            </a:r>
            <a:r>
              <a:rPr lang="ru-RU" sz="800" dirty="0">
                <a:solidFill>
                  <a:srgbClr val="003B59"/>
                </a:solidFill>
              </a:rPr>
              <a:t>й</a:t>
            </a:r>
            <a:r>
              <a:rPr lang="ru-RU" sz="800" dirty="0" smtClean="0">
                <a:solidFill>
                  <a:srgbClr val="003B59"/>
                </a:solidFill>
              </a:rPr>
              <a:t> </a:t>
            </a:r>
            <a:r>
              <a:rPr lang="ru-RU" sz="800" dirty="0">
                <a:solidFill>
                  <a:srgbClr val="003B59"/>
                </a:solidFill>
              </a:rPr>
              <a:t>от физических и юридических лиц в связи с исполнением должностных </a:t>
            </a:r>
            <a:r>
              <a:rPr lang="ru-RU" sz="800" dirty="0" smtClean="0">
                <a:solidFill>
                  <a:srgbClr val="003B59"/>
                </a:solidFill>
              </a:rPr>
              <a:t>обязанностей </a:t>
            </a:r>
            <a:endParaRPr lang="ru-RU" sz="800" dirty="0">
              <a:solidFill>
                <a:srgbClr val="003B59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30300" y="1400254"/>
            <a:ext cx="28829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1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к</a:t>
            </a:r>
            <a:r>
              <a:rPr lang="ru-RU" sz="11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«вознаграждениям» относятся: </a:t>
            </a:r>
            <a:endParaRPr lang="ru-RU" sz="11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430" y="2782048"/>
            <a:ext cx="130537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b="1" dirty="0" smtClean="0"/>
              <a:t>Денежное вознаграждение</a:t>
            </a:r>
            <a:endParaRPr lang="ru-RU" sz="600" b="1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11" y="2287563"/>
            <a:ext cx="699193" cy="52371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" y="1652109"/>
            <a:ext cx="629398" cy="47204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21" y="1675945"/>
            <a:ext cx="728883" cy="48561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506" y="2260119"/>
            <a:ext cx="731639" cy="53154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326" y="1649291"/>
            <a:ext cx="669564" cy="70397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938" y="2438701"/>
            <a:ext cx="940966" cy="36922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76" y="2233317"/>
            <a:ext cx="715630" cy="57734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14909" y="2096458"/>
            <a:ext cx="52770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Подарки</a:t>
            </a:r>
            <a:endParaRPr lang="ru-RU" sz="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240487" y="2132123"/>
            <a:ext cx="4475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Ссуды</a:t>
            </a:r>
            <a:endParaRPr lang="ru-RU" sz="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718793" y="2345627"/>
            <a:ext cx="4475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Услуги</a:t>
            </a:r>
            <a:endParaRPr lang="ru-RU" sz="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382989" y="2789410"/>
            <a:ext cx="10054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Оплата развлечений</a:t>
            </a:r>
            <a:endParaRPr lang="ru-RU" sz="6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184877" y="2320528"/>
            <a:ext cx="79701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Оплата отдыха</a:t>
            </a:r>
            <a:endParaRPr lang="ru-RU" sz="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636964" y="2768302"/>
            <a:ext cx="10807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" b="1" dirty="0" smtClean="0"/>
              <a:t>Оплата транспортных</a:t>
            </a:r>
          </a:p>
          <a:p>
            <a:pPr algn="ctr"/>
            <a:r>
              <a:rPr lang="ru-RU" sz="600" b="1" dirty="0" smtClean="0"/>
              <a:t> расходов</a:t>
            </a:r>
            <a:endParaRPr lang="ru-RU" sz="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4240697" y="2797586"/>
            <a:ext cx="108715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Иные вознаграждения </a:t>
            </a:r>
            <a:endParaRPr lang="ru-RU" sz="600" b="1" dirty="0"/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47" y="1616379"/>
            <a:ext cx="1066825" cy="70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62545" y="1306085"/>
            <a:ext cx="43569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3B59"/>
                </a:solidFill>
              </a:rPr>
              <a:t>получение федеральным государственным гражданским </a:t>
            </a:r>
            <a:r>
              <a:rPr lang="ru-RU" sz="1000" b="1" dirty="0">
                <a:solidFill>
                  <a:srgbClr val="003B59"/>
                </a:solidFill>
              </a:rPr>
              <a:t>служащим </a:t>
            </a:r>
            <a:r>
              <a:rPr lang="ru-RU" sz="1000" b="1" dirty="0" smtClean="0">
                <a:solidFill>
                  <a:srgbClr val="003B59"/>
                </a:solidFill>
              </a:rPr>
              <a:t>подарка в </a:t>
            </a:r>
            <a:r>
              <a:rPr lang="ru-RU" sz="1000" b="1" dirty="0">
                <a:solidFill>
                  <a:srgbClr val="003B59"/>
                </a:solidFill>
              </a:rPr>
              <a:t>связи с протокольными мероприятиями, со служебными командировками и с другими официальными мероприятиями, участие в которых связано с исполнением </a:t>
            </a:r>
            <a:r>
              <a:rPr lang="ru-RU" sz="1000" b="1" dirty="0" smtClean="0">
                <a:solidFill>
                  <a:srgbClr val="003B59"/>
                </a:solidFill>
              </a:rPr>
              <a:t>им </a:t>
            </a:r>
            <a:r>
              <a:rPr lang="ru-RU" sz="1000" b="1" dirty="0">
                <a:solidFill>
                  <a:srgbClr val="003B59"/>
                </a:solidFill>
              </a:rPr>
              <a:t>служебных (должностных) </a:t>
            </a:r>
            <a:r>
              <a:rPr lang="ru-RU" sz="1000" b="1" dirty="0" smtClean="0">
                <a:solidFill>
                  <a:srgbClr val="003B59"/>
                </a:solidFill>
              </a:rPr>
              <a:t>обязанностей</a:t>
            </a:r>
            <a:endParaRPr lang="ru-RU" sz="1000" b="1" dirty="0">
              <a:solidFill>
                <a:srgbClr val="003B5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6730" y="136403"/>
            <a:ext cx="3791051" cy="212725"/>
          </a:xfrm>
        </p:spPr>
        <p:txBody>
          <a:bodyPr/>
          <a:lstStyle/>
          <a:p>
            <a:r>
              <a:rPr lang="ru-RU" sz="800" dirty="0" smtClean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88785" y="708025"/>
            <a:ext cx="41355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B59"/>
                </a:solidFill>
              </a:rPr>
              <a:t>Исключением из данного запрета является</a:t>
            </a:r>
            <a:endParaRPr lang="ru-RU" sz="1600" b="1" dirty="0">
              <a:solidFill>
                <a:srgbClr val="003B59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781" y="2037347"/>
            <a:ext cx="1185691" cy="9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0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6730" y="136403"/>
            <a:ext cx="3791051" cy="212725"/>
          </a:xfrm>
        </p:spPr>
        <p:txBody>
          <a:bodyPr/>
          <a:lstStyle/>
          <a:p>
            <a:r>
              <a:rPr lang="ru-RU" sz="800" dirty="0" smtClean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20700" y="708025"/>
            <a:ext cx="4135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3B59"/>
                </a:solidFill>
              </a:rPr>
              <a:t>   При этом:</a:t>
            </a:r>
            <a:endParaRPr lang="ru-RU" sz="1600" b="1" dirty="0">
              <a:solidFill>
                <a:srgbClr val="003B59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217" y="362526"/>
            <a:ext cx="4122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3B59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3100" y="1046579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i="1" dirty="0" smtClean="0">
                <a:solidFill>
                  <a:srgbClr val="003B59"/>
                </a:solidFill>
              </a:rPr>
              <a:t>под </a:t>
            </a:r>
            <a:r>
              <a:rPr lang="ru-RU" sz="800" b="1" i="1" dirty="0">
                <a:solidFill>
                  <a:srgbClr val="003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протокольным мероприятием </a:t>
            </a:r>
            <a:r>
              <a:rPr lang="ru-RU" sz="800" b="1" dirty="0">
                <a:solidFill>
                  <a:srgbClr val="003B59"/>
                </a:solidFill>
              </a:rPr>
              <a:t>следует понимать мероприятие, при проведении которого предусмотрен сложившийся в результате ведомственных, национальных, культурных особенностей порядок (церемониал) и (или) ведение протокола - документа, фиксирующего ход проведения мероприятия;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3100" y="1674859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i="1" dirty="0">
                <a:solidFill>
                  <a:srgbClr val="003B59"/>
                </a:solidFill>
              </a:rPr>
              <a:t>под </a:t>
            </a:r>
            <a:r>
              <a:rPr lang="ru-RU" sz="800" b="1" i="1" dirty="0">
                <a:solidFill>
                  <a:srgbClr val="003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официальным мероприятием </a:t>
            </a:r>
            <a:r>
              <a:rPr lang="ru-RU" sz="800" b="1" dirty="0">
                <a:solidFill>
                  <a:srgbClr val="003B59"/>
                </a:solidFill>
              </a:rPr>
              <a:t>следует понимать мероприятие, проведение которого подтверждено (санкционировано) соответствующим распоряжением, приказом или иным распорядительным актом (например, служебная командировка, включая встречи и иные мероприятия в период командирования, проведение совещаний, конференций, приемов представителей, членов официальных делегаций, должностных лиц государственных (муниципальных) органов, организаций, иностранных государств, прибывающих с официальным и рабочим визитом, встреч и переговоров)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239" y="1105979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3B59"/>
                </a:solidFill>
              </a:rPr>
              <a:t>√</a:t>
            </a:r>
            <a:endParaRPr lang="ru-RU" dirty="0">
              <a:solidFill>
                <a:srgbClr val="003B59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8729" y="1694727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3B59"/>
                </a:solidFill>
              </a:rPr>
              <a:t>√</a:t>
            </a:r>
            <a:endParaRPr lang="ru-RU" dirty="0">
              <a:solidFill>
                <a:srgbClr val="003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6730" y="136403"/>
            <a:ext cx="3791051" cy="212725"/>
          </a:xfrm>
        </p:spPr>
        <p:txBody>
          <a:bodyPr/>
          <a:lstStyle/>
          <a:p>
            <a:r>
              <a:rPr lang="ru-RU" sz="800" dirty="0" smtClean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10328" y="409870"/>
            <a:ext cx="45677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B59"/>
                </a:solidFill>
              </a:rPr>
              <a:t>   В рамках протокольных мероприятий разрешается получать только </a:t>
            </a:r>
            <a:endParaRPr lang="ru-RU" sz="1600" b="1" dirty="0">
              <a:solidFill>
                <a:srgbClr val="003B5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00" y="2107567"/>
            <a:ext cx="14800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solidFill>
                  <a:srgbClr val="003B59"/>
                </a:solidFill>
              </a:rPr>
              <a:t>канцелярские принадлежности, которые </a:t>
            </a:r>
            <a:r>
              <a:rPr lang="ru-RU" sz="700" b="1" dirty="0" smtClean="0">
                <a:solidFill>
                  <a:srgbClr val="003B59"/>
                </a:solidFill>
              </a:rPr>
              <a:t>предоставлены </a:t>
            </a:r>
            <a:r>
              <a:rPr lang="ru-RU" sz="700" b="1" dirty="0">
                <a:solidFill>
                  <a:srgbClr val="003B59"/>
                </a:solidFill>
              </a:rPr>
              <a:t>каждому участнику </a:t>
            </a:r>
            <a:r>
              <a:rPr lang="ru-RU" sz="700" b="1" dirty="0" smtClean="0">
                <a:solidFill>
                  <a:srgbClr val="003B59"/>
                </a:solidFill>
              </a:rPr>
              <a:t>в </a:t>
            </a:r>
            <a:r>
              <a:rPr lang="ru-RU" sz="700" b="1" dirty="0">
                <a:solidFill>
                  <a:srgbClr val="003B59"/>
                </a:solidFill>
              </a:rPr>
              <a:t>целях исполнения им своих служебных (должностных) </a:t>
            </a:r>
            <a:r>
              <a:rPr lang="ru-RU" sz="700" b="1" dirty="0" smtClean="0">
                <a:solidFill>
                  <a:srgbClr val="003B59"/>
                </a:solidFill>
              </a:rPr>
              <a:t>обязанностей</a:t>
            </a:r>
            <a:endParaRPr lang="ru-RU" sz="700" b="1" dirty="0">
              <a:solidFill>
                <a:srgbClr val="003B5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1300" y="2115267"/>
            <a:ext cx="13446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solidFill>
                  <a:srgbClr val="003B59"/>
                </a:solidFill>
              </a:rPr>
              <a:t>цветы, к которым можно отнести срезанные цветы, цветы в горшках, цветочные корзины, искусственные цветы и т.п.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06700" y="212202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solidFill>
                  <a:srgbClr val="003B59"/>
                </a:solidFill>
              </a:rPr>
              <a:t>подарки, в том числе ценные, вручаемые (получаемые) в качестве поощрения (награды) от имени государственного </a:t>
            </a:r>
            <a:r>
              <a:rPr lang="ru-RU" sz="700" b="1" dirty="0" smtClean="0">
                <a:solidFill>
                  <a:srgbClr val="003B59"/>
                </a:solidFill>
              </a:rPr>
              <a:t>органа</a:t>
            </a:r>
            <a:r>
              <a:rPr lang="ru-RU" sz="700" b="1" dirty="0">
                <a:solidFill>
                  <a:srgbClr val="003B59"/>
                </a:solidFill>
              </a:rPr>
              <a:t>, организации, в которых должностное лицо проходит службу (осуществляет трудовую деятельность), иного государственного </a:t>
            </a:r>
            <a:r>
              <a:rPr lang="ru-RU" sz="700" b="1" dirty="0" smtClean="0">
                <a:solidFill>
                  <a:srgbClr val="003B59"/>
                </a:solidFill>
              </a:rPr>
              <a:t>органа</a:t>
            </a:r>
            <a:r>
              <a:rPr lang="ru-RU" sz="700" b="1" dirty="0">
                <a:solidFill>
                  <a:srgbClr val="003B59"/>
                </a:solidFill>
              </a:rPr>
              <a:t>, организации, что подтверждается соответствующим распорядительным актом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0" y="1002308"/>
            <a:ext cx="753430" cy="11208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30" y="1075616"/>
            <a:ext cx="622800" cy="10117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306" y="994645"/>
            <a:ext cx="705248" cy="12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6730" y="136403"/>
            <a:ext cx="3791051" cy="212725"/>
          </a:xfrm>
        </p:spPr>
        <p:txBody>
          <a:bodyPr/>
          <a:lstStyle/>
          <a:p>
            <a:r>
              <a:rPr lang="ru-RU" sz="800" dirty="0" smtClean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10328" y="409870"/>
            <a:ext cx="45677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3B59"/>
                </a:solidFill>
              </a:rPr>
              <a:t>ПОРЯДОК СООБЩЕНИЯ О ПОЛУЧЕНИИ ПОДАРКА</a:t>
            </a:r>
            <a:endParaRPr lang="ru-RU" sz="1000" b="1" dirty="0">
              <a:solidFill>
                <a:srgbClr val="003B5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8149" y="738029"/>
            <a:ext cx="4151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3B59"/>
                </a:solidFill>
              </a:rPr>
              <a:t>Федеральные государственные гражданские </a:t>
            </a:r>
            <a:r>
              <a:rPr lang="ru-RU" sz="800" b="1" dirty="0">
                <a:solidFill>
                  <a:srgbClr val="003B59"/>
                </a:solidFill>
              </a:rPr>
              <a:t>служащие обязаны </a:t>
            </a:r>
            <a:r>
              <a:rPr lang="ru-RU" sz="800" b="1" dirty="0" smtClean="0">
                <a:solidFill>
                  <a:srgbClr val="003B59"/>
                </a:solidFill>
              </a:rPr>
              <a:t>уведомлять </a:t>
            </a:r>
            <a:r>
              <a:rPr lang="ru-RU" sz="800" b="1" dirty="0">
                <a:solidFill>
                  <a:srgbClr val="003B59"/>
                </a:solidFill>
              </a:rPr>
              <a:t>обо всех случаях получения подарка в связи с протокольными мероприятиями, служебными командировками и другими официальными мероприятиями, участие в которых связано с исполнением ими служебных (должностных) обязанностей, </a:t>
            </a:r>
            <a:r>
              <a:rPr lang="ru-RU" sz="800" b="1" dirty="0" smtClean="0">
                <a:solidFill>
                  <a:srgbClr val="003B59"/>
                </a:solidFill>
              </a:rPr>
              <a:t>органы</a:t>
            </a:r>
            <a:r>
              <a:rPr lang="ru-RU" sz="800" b="1" dirty="0">
                <a:solidFill>
                  <a:srgbClr val="003B59"/>
                </a:solidFill>
              </a:rPr>
              <a:t>, в которых они проходят федеральную государственную гражданскую </a:t>
            </a:r>
            <a:r>
              <a:rPr lang="ru-RU" sz="800" b="1" dirty="0" smtClean="0">
                <a:solidFill>
                  <a:srgbClr val="003B59"/>
                </a:solidFill>
              </a:rPr>
              <a:t>службу</a:t>
            </a:r>
            <a:endParaRPr lang="ru-RU" sz="800" b="1" dirty="0">
              <a:solidFill>
                <a:srgbClr val="003B5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388" y="1617044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3B59"/>
                </a:solidFill>
              </a:rPr>
              <a:t>Шаг 1:</a:t>
            </a:r>
            <a:endParaRPr lang="ru-RU" sz="1000" b="1" dirty="0">
              <a:solidFill>
                <a:srgbClr val="003B5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477" y="1851025"/>
            <a:ext cx="1956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>
                <a:solidFill>
                  <a:srgbClr val="003B59"/>
                </a:solidFill>
              </a:rPr>
              <a:t>Н</a:t>
            </a:r>
            <a:r>
              <a:rPr lang="ru-RU" sz="800" b="1" dirty="0" smtClean="0">
                <a:solidFill>
                  <a:srgbClr val="003B59"/>
                </a:solidFill>
              </a:rPr>
              <a:t>е </a:t>
            </a:r>
            <a:r>
              <a:rPr lang="ru-RU" sz="800" b="1" dirty="0">
                <a:solidFill>
                  <a:srgbClr val="003B59"/>
                </a:solidFill>
              </a:rPr>
              <a:t>позднее 3 рабочих дней со дня получения </a:t>
            </a:r>
            <a:r>
              <a:rPr lang="ru-RU" sz="800" b="1" dirty="0" smtClean="0">
                <a:solidFill>
                  <a:srgbClr val="003B59"/>
                </a:solidFill>
              </a:rPr>
              <a:t>подарка гражданский служащий составляет в двух экземплярах уведомление о получении подарка и представляет его в отдел государственной гражданской службы и кадров Управления (далее – отдел)</a:t>
            </a:r>
            <a:endParaRPr lang="ru-RU" sz="800" b="1" dirty="0">
              <a:solidFill>
                <a:srgbClr val="003B59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06391" y="1617044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3B59"/>
                </a:solidFill>
              </a:rPr>
              <a:t>Шаг 2:</a:t>
            </a:r>
            <a:endParaRPr lang="ru-RU" sz="1000" b="1" dirty="0">
              <a:solidFill>
                <a:srgbClr val="003B59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44700" y="1876509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b="1" dirty="0">
                <a:solidFill>
                  <a:srgbClr val="003B59"/>
                </a:solidFill>
              </a:rPr>
              <a:t>Уведомление о получении подарка регистрируется </a:t>
            </a:r>
            <a:r>
              <a:rPr lang="ru-RU" sz="800" b="1" dirty="0" smtClean="0">
                <a:solidFill>
                  <a:srgbClr val="003B59"/>
                </a:solidFill>
              </a:rPr>
              <a:t>отделом</a:t>
            </a:r>
            <a:endParaRPr lang="ru-RU" sz="800" b="1" dirty="0">
              <a:solidFill>
                <a:srgbClr val="003B59"/>
              </a:solidFill>
            </a:endParaRPr>
          </a:p>
          <a:p>
            <a:pPr algn="just"/>
            <a:r>
              <a:rPr lang="ru-RU" sz="800" b="1" dirty="0">
                <a:solidFill>
                  <a:srgbClr val="003B59"/>
                </a:solidFill>
              </a:rPr>
              <a:t> в Журнале регистрации уведомлений </a:t>
            </a:r>
            <a:r>
              <a:rPr lang="ru-RU" sz="800" b="1" dirty="0" smtClean="0">
                <a:solidFill>
                  <a:srgbClr val="003B59"/>
                </a:solidFill>
              </a:rPr>
              <a:t>в </a:t>
            </a:r>
            <a:r>
              <a:rPr lang="ru-RU" sz="800" b="1" dirty="0">
                <a:solidFill>
                  <a:srgbClr val="003B59"/>
                </a:solidFill>
              </a:rPr>
              <a:t>день его </a:t>
            </a:r>
            <a:r>
              <a:rPr lang="ru-RU" sz="800" b="1" dirty="0" smtClean="0">
                <a:solidFill>
                  <a:srgbClr val="003B59"/>
                </a:solidFill>
              </a:rPr>
              <a:t>поступления</a:t>
            </a:r>
            <a:endParaRPr lang="ru-RU" sz="800" b="1" dirty="0">
              <a:solidFill>
                <a:srgbClr val="003B59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3525443" y="1870457"/>
            <a:ext cx="381000" cy="1870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3513870" y="2405929"/>
            <a:ext cx="381000" cy="1870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985524" y="1602597"/>
            <a:ext cx="17744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00" b="1" dirty="0">
                <a:solidFill>
                  <a:srgbClr val="003B59"/>
                </a:solidFill>
              </a:rPr>
              <a:t>Первый экземпляр уведомления о получении </a:t>
            </a:r>
            <a:r>
              <a:rPr lang="ru-RU" sz="600" b="1" dirty="0" smtClean="0">
                <a:solidFill>
                  <a:srgbClr val="003B59"/>
                </a:solidFill>
              </a:rPr>
              <a:t>подарка с </a:t>
            </a:r>
            <a:r>
              <a:rPr lang="ru-RU" sz="600" b="1" dirty="0">
                <a:solidFill>
                  <a:srgbClr val="003B59"/>
                </a:solidFill>
              </a:rPr>
              <a:t>отметкой о его регистрации в Журнале регистрации уведомлений возвращается гражданскому </a:t>
            </a:r>
            <a:r>
              <a:rPr lang="ru-RU" sz="600" b="1" dirty="0" smtClean="0">
                <a:solidFill>
                  <a:srgbClr val="003B59"/>
                </a:solidFill>
              </a:rPr>
              <a:t>служащему</a:t>
            </a:r>
            <a:endParaRPr lang="ru-RU" sz="600" b="1" dirty="0">
              <a:solidFill>
                <a:srgbClr val="003B59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07329" y="2157816"/>
            <a:ext cx="1752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00" b="1" dirty="0">
                <a:solidFill>
                  <a:srgbClr val="003B59"/>
                </a:solidFill>
              </a:rPr>
              <a:t>Второй экземпляр уведомления о получении подарка</a:t>
            </a:r>
          </a:p>
          <a:p>
            <a:pPr algn="just"/>
            <a:r>
              <a:rPr lang="ru-RU" sz="600" b="1" dirty="0">
                <a:solidFill>
                  <a:srgbClr val="003B59"/>
                </a:solidFill>
              </a:rPr>
              <a:t>направляется </a:t>
            </a:r>
            <a:r>
              <a:rPr lang="ru-RU" sz="600" b="1" dirty="0" smtClean="0">
                <a:solidFill>
                  <a:srgbClr val="003B59"/>
                </a:solidFill>
              </a:rPr>
              <a:t>отделом</a:t>
            </a:r>
            <a:endParaRPr lang="ru-RU" sz="600" b="1" dirty="0">
              <a:solidFill>
                <a:srgbClr val="003B59"/>
              </a:solidFill>
            </a:endParaRPr>
          </a:p>
          <a:p>
            <a:pPr algn="just"/>
            <a:r>
              <a:rPr lang="ru-RU" sz="600" b="1" dirty="0">
                <a:solidFill>
                  <a:srgbClr val="003B59"/>
                </a:solidFill>
              </a:rPr>
              <a:t>в постоянно действующую комиссию по поступлению и выбытию активов федерального казенного учреждения "Центр по обеспечению деятельности Казначейства России" (Филиала)</a:t>
            </a:r>
          </a:p>
        </p:txBody>
      </p:sp>
    </p:spTree>
    <p:extLst>
      <p:ext uri="{BB962C8B-B14F-4D97-AF65-F5344CB8AC3E}">
        <p14:creationId xmlns:p14="http://schemas.microsoft.com/office/powerpoint/2010/main" val="2679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6730" y="136403"/>
            <a:ext cx="3791051" cy="212725"/>
          </a:xfrm>
        </p:spPr>
        <p:txBody>
          <a:bodyPr/>
          <a:lstStyle/>
          <a:p>
            <a:r>
              <a:rPr lang="ru-RU" sz="800" dirty="0" smtClean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8477" y="414809"/>
            <a:ext cx="45677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3B59"/>
                </a:solidFill>
              </a:rPr>
              <a:t>ПОРЯДОК СДАЧИ ПОДАРКА</a:t>
            </a:r>
            <a:endParaRPr lang="ru-RU" sz="1000" b="1" dirty="0">
              <a:solidFill>
                <a:srgbClr val="003B5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8785" y="676925"/>
            <a:ext cx="446559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b="1" dirty="0">
                <a:solidFill>
                  <a:srgbClr val="003B59"/>
                </a:solidFill>
              </a:rPr>
              <a:t>Подарок, стоимость которого подтверждается документами и превышает 3 тысячи рублей, либо стоимость которого </a:t>
            </a:r>
            <a:r>
              <a:rPr lang="ru-RU" sz="900" b="1" dirty="0" smtClean="0">
                <a:solidFill>
                  <a:srgbClr val="003B59"/>
                </a:solidFill>
              </a:rPr>
              <a:t>гражданскому </a:t>
            </a:r>
            <a:r>
              <a:rPr lang="ru-RU" sz="900" b="1" dirty="0">
                <a:solidFill>
                  <a:srgbClr val="003B59"/>
                </a:solidFill>
              </a:rPr>
              <a:t>служащему, получившему его, неизвестна, </a:t>
            </a:r>
            <a:r>
              <a:rPr lang="ru-RU" sz="900" b="1" dirty="0" smtClean="0">
                <a:solidFill>
                  <a:srgbClr val="003B59"/>
                </a:solidFill>
              </a:rPr>
              <a:t>сдается им не позднее                       5 </a:t>
            </a:r>
            <a:r>
              <a:rPr lang="ru-RU" sz="900" b="1" dirty="0">
                <a:solidFill>
                  <a:srgbClr val="003B59"/>
                </a:solidFill>
              </a:rPr>
              <a:t>рабочих дней со дня регистрации уведомления о получении подарка в Журнале регистрации </a:t>
            </a:r>
            <a:r>
              <a:rPr lang="ru-RU" sz="900" b="1" dirty="0" smtClean="0">
                <a:solidFill>
                  <a:srgbClr val="003B59"/>
                </a:solidFill>
              </a:rPr>
              <a:t>уведомлений материально-ответственному </a:t>
            </a:r>
            <a:r>
              <a:rPr lang="ru-RU" sz="900" b="1" dirty="0">
                <a:solidFill>
                  <a:srgbClr val="003B59"/>
                </a:solidFill>
              </a:rPr>
              <a:t>лицу филиала ФКУ "</a:t>
            </a:r>
            <a:r>
              <a:rPr lang="ru-RU" sz="900" b="1" dirty="0" smtClean="0">
                <a:solidFill>
                  <a:srgbClr val="003B59"/>
                </a:solidFill>
              </a:rPr>
              <a:t>ЦОКР"</a:t>
            </a:r>
            <a:endParaRPr lang="ru-RU" sz="900" b="1" dirty="0">
              <a:solidFill>
                <a:srgbClr val="003B59"/>
              </a:solidFill>
            </a:endParaRPr>
          </a:p>
          <a:p>
            <a:pPr algn="just"/>
            <a:endParaRPr lang="ru-RU" sz="500" b="1" dirty="0">
              <a:solidFill>
                <a:srgbClr val="003B5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1084" y="2590846"/>
            <a:ext cx="5044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00" b="1" dirty="0">
                <a:solidFill>
                  <a:srgbClr val="003B59"/>
                </a:solidFill>
              </a:rPr>
              <a:t>До передачи подарка по акту приема-передачи на хранение подарка ответственность в соответствии с законодательством Российской Федерации за утрату или повреждение подарка несет </a:t>
            </a:r>
            <a:r>
              <a:rPr lang="ru-RU" sz="600" b="1" dirty="0" smtClean="0">
                <a:solidFill>
                  <a:srgbClr val="003B59"/>
                </a:solidFill>
              </a:rPr>
              <a:t>гражданский </a:t>
            </a:r>
            <a:r>
              <a:rPr lang="ru-RU" sz="600" b="1" dirty="0">
                <a:solidFill>
                  <a:srgbClr val="003B59"/>
                </a:solidFill>
              </a:rPr>
              <a:t>служащий, получивший </a:t>
            </a:r>
            <a:r>
              <a:rPr lang="ru-RU" sz="600" b="1" dirty="0" smtClean="0">
                <a:solidFill>
                  <a:srgbClr val="003B59"/>
                </a:solidFill>
              </a:rPr>
              <a:t>подарок</a:t>
            </a:r>
            <a:endParaRPr lang="ru-RU" sz="600" b="1" dirty="0">
              <a:solidFill>
                <a:srgbClr val="003B59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100" y="1458542"/>
            <a:ext cx="1186874" cy="118687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1546084"/>
            <a:ext cx="883298" cy="88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2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6730" y="136403"/>
            <a:ext cx="3791051" cy="212725"/>
          </a:xfrm>
        </p:spPr>
        <p:txBody>
          <a:bodyPr/>
          <a:lstStyle/>
          <a:p>
            <a:r>
              <a:rPr lang="ru-RU" sz="800" dirty="0" smtClean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69665" y="442319"/>
            <a:ext cx="45677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3B59"/>
                </a:solidFill>
              </a:rPr>
              <a:t>ПОРЯДОК ОЦЕНКИ ПОДАРКА</a:t>
            </a:r>
            <a:endParaRPr lang="ru-RU" sz="1000" b="1" dirty="0">
              <a:solidFill>
                <a:srgbClr val="003B5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910" y="722120"/>
            <a:ext cx="1478590" cy="665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Комиссия филиала ФКУ "</a:t>
            </a:r>
            <a:r>
              <a:rPr lang="ru-RU" sz="9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ЦОКР" проводит оценку стоимости подарка </a:t>
            </a:r>
            <a:endParaRPr lang="ru-RU" sz="900" b="1" dirty="0">
              <a:solidFill>
                <a:srgbClr val="003B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780145" y="1355294"/>
            <a:ext cx="76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8477" y="1595896"/>
            <a:ext cx="1459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В случае если стоимость подарка не превышает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                   3 </a:t>
            </a:r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тысячи рублей, в течение 5 рабочих дней с даты проведения заседания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комиссии филиала ФКУ </a:t>
            </a:r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"ЦОКР"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подарок </a:t>
            </a:r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возвращается</a:t>
            </a:r>
          </a:p>
          <a:p>
            <a:pPr algn="just"/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гражданскому служащему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1663700" y="1012825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914743" y="783332"/>
            <a:ext cx="1266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</a:t>
            </a:r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подарка превышает </a:t>
            </a:r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тысячи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800" b="1" dirty="0">
              <a:solidFill>
                <a:srgbClr val="003B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2520086" y="1205651"/>
            <a:ext cx="76200" cy="2399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872386" y="1445863"/>
            <a:ext cx="137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В отношении подарка                не поступило заявление гражданского служащего о выкупе подарка</a:t>
            </a:r>
            <a:endParaRPr lang="ru-RU" sz="800" b="1" dirty="0">
              <a:solidFill>
                <a:srgbClr val="003B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80718" y="2163795"/>
            <a:ext cx="2031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</a:t>
            </a:r>
          </a:p>
          <a:p>
            <a:pPr algn="ctr"/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спользоваться Управлением </a:t>
            </a:r>
            <a:endParaRPr lang="ru-RU" sz="800" b="1" dirty="0">
              <a:solidFill>
                <a:srgbClr val="003B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Управления </a:t>
            </a:r>
          </a:p>
          <a:p>
            <a:pPr algn="ctr"/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принимается </a:t>
            </a:r>
            <a:r>
              <a:rPr lang="ru-RU" sz="800" b="1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реализации </a:t>
            </a:r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подарка</a:t>
            </a:r>
            <a:endParaRPr lang="ru-RU" sz="800" b="1" dirty="0">
              <a:solidFill>
                <a:srgbClr val="003B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2525379" y="2008635"/>
            <a:ext cx="45719" cy="155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3187700" y="1012825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520578" y="789248"/>
            <a:ext cx="1736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В отношении подарка поступило заявление гражданского служащего о его выкупе </a:t>
            </a:r>
            <a:endParaRPr lang="ru-RU" sz="800" b="1" dirty="0">
              <a:solidFill>
                <a:srgbClr val="003B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3225" y="1475649"/>
            <a:ext cx="21549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Филиал ФКУ "ЦОКР</a:t>
            </a:r>
            <a:r>
              <a:rPr lang="ru-RU" sz="7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" </a:t>
            </a:r>
            <a:r>
              <a:rPr lang="ru-RU" sz="7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в течение 3 месяцев со дня поступления заявления о выкупе подарка организует проведение оценки стоимости подарка для реализации (выкупа) и уведомляет в письменной форме </a:t>
            </a:r>
            <a:r>
              <a:rPr lang="ru-RU" sz="7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гражданского служащего о </a:t>
            </a:r>
            <a:r>
              <a:rPr lang="ru-RU" sz="700" b="1" dirty="0">
                <a:solidFill>
                  <a:srgbClr val="003B59"/>
                </a:solidFill>
                <a:latin typeface="Times New Roman" panose="02020603050405020304" pitchFamily="18" charset="0"/>
              </a:rPr>
              <a:t>результатах оценки, после чего в течение месяца заявитель выкупает подарок по установленной в результате оценки стоимости подарка для реализации (выкупа) или отказывается от выкупа </a:t>
            </a:r>
            <a:r>
              <a:rPr lang="ru-RU" sz="700" b="1" dirty="0" smtClean="0">
                <a:solidFill>
                  <a:srgbClr val="003B59"/>
                </a:solidFill>
                <a:latin typeface="Times New Roman" panose="02020603050405020304" pitchFamily="18" charset="0"/>
              </a:rPr>
              <a:t>подарка</a:t>
            </a:r>
            <a:endParaRPr lang="ru-RU" sz="700" b="1" dirty="0">
              <a:solidFill>
                <a:srgbClr val="003B59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4324350" y="1218763"/>
            <a:ext cx="64276" cy="2268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24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Чебоксары, сентябрь 2022 г.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6730" y="136403"/>
            <a:ext cx="3791051" cy="212725"/>
          </a:xfrm>
        </p:spPr>
        <p:txBody>
          <a:bodyPr/>
          <a:lstStyle/>
          <a:p>
            <a:r>
              <a:rPr lang="ru-RU" sz="800" dirty="0" smtClean="0"/>
              <a:t>Управление Федерального казначейства по Чувашской Республике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69665" y="442319"/>
            <a:ext cx="45677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003B59"/>
                </a:solidFill>
              </a:rPr>
              <a:t>ВАЖНО ПОМНИТЬ,</a:t>
            </a:r>
            <a:endParaRPr lang="ru-RU" sz="1200" b="1" dirty="0">
              <a:solidFill>
                <a:srgbClr val="003B5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2500" y="706731"/>
            <a:ext cx="304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3B59"/>
                </a:solidFill>
              </a:rPr>
              <a:t>что принятие гражданским служащим подарков вне протокольных и официальных мероприятий (например, в преддверии новогодних, рождественских и иных праздников) является нарушением запрета и влечет за собой применение мер ответственности     </a:t>
            </a:r>
            <a:endParaRPr lang="ru-RU" sz="1200" b="1" dirty="0">
              <a:solidFill>
                <a:srgbClr val="003B59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57" y="719318"/>
            <a:ext cx="1317625" cy="131762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88785" y="2738056"/>
            <a:ext cx="530403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500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500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</a:t>
            </a:r>
            <a:r>
              <a:rPr lang="ru-RU" sz="500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 </a:t>
            </a:r>
            <a:r>
              <a:rPr lang="ru-RU" sz="500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 гражданскими служащими </a:t>
            </a:r>
            <a:r>
              <a:rPr lang="ru-RU" sz="500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500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подарка в связи с протокольными мероприятиями, служебными командировками и другими официальными мероприятиями, участие в которых связано с их должностным положением или исполнением ими служебных (должностных) обязанностей, порядок сдачи и оценки подарка, реализации (выкупа) и зачисления средств, вырученных от его </a:t>
            </a:r>
            <a:r>
              <a:rPr lang="ru-RU" sz="500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реализации, регулируется приказом Федерального казначейства от 22 октября 2020 г. № </a:t>
            </a:r>
            <a:r>
              <a:rPr lang="ru-RU" sz="500" dirty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32н</a:t>
            </a:r>
          </a:p>
          <a:p>
            <a:pPr algn="just"/>
            <a:endParaRPr lang="ru-RU" sz="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58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005547"/>
            <a:ext cx="4416425" cy="94488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rgbClr val="003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Заголовок 13"/>
          <p:cNvSpPr txBox="1">
            <a:spLocks/>
          </p:cNvSpPr>
          <p:nvPr/>
        </p:nvSpPr>
        <p:spPr>
          <a:xfrm>
            <a:off x="466730" y="136403"/>
            <a:ext cx="3791051" cy="212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" b="1" kern="0" dirty="0" smtClean="0">
                <a:solidFill>
                  <a:srgbClr val="003B59"/>
                </a:solidFill>
              </a:rPr>
              <a:t>Управление Федерального казначейства по Чувашской Республике</a:t>
            </a:r>
            <a:r>
              <a:rPr lang="ru-RU" kern="0" dirty="0" smtClean="0">
                <a:solidFill>
                  <a:sysClr val="windowText" lastClr="000000"/>
                </a:solidFill>
              </a:rPr>
              <a:t/>
            </a:r>
            <a:br>
              <a:rPr lang="ru-RU" kern="0" dirty="0" smtClean="0">
                <a:solidFill>
                  <a:sysClr val="windowText" lastClr="000000"/>
                </a:solidFill>
              </a:rPr>
            </a:br>
            <a:endParaRPr lang="ru-RU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4097</TotalTime>
  <Words>966</Words>
  <Application>Microsoft Office PowerPoint</Application>
  <PresentationFormat>Произвольный</PresentationFormat>
  <Paragraphs>76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Office Theme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Управление Федерального казначейства по Чувашской Республике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Николаева Лариса Геннадьевна</cp:lastModifiedBy>
  <cp:revision>171</cp:revision>
  <cp:lastPrinted>2021-12-21T18:41:10Z</cp:lastPrinted>
  <dcterms:created xsi:type="dcterms:W3CDTF">2019-07-31T16:47:50Z</dcterms:created>
  <dcterms:modified xsi:type="dcterms:W3CDTF">2022-09-29T07:03:23Z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