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0" r:id="rId1"/>
  </p:sldMasterIdLst>
  <p:notesMasterIdLst>
    <p:notesMasterId r:id="rId6"/>
  </p:notesMasterIdLst>
  <p:sldIdLst>
    <p:sldId id="445" r:id="rId2"/>
    <p:sldId id="447" r:id="rId3"/>
    <p:sldId id="450" r:id="rId4"/>
    <p:sldId id="448" r:id="rId5"/>
  </p:sldIdLst>
  <p:sldSz cx="12192000" cy="6858000"/>
  <p:notesSz cx="6819900" cy="99187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2507"/>
    <a:srgbClr val="3968BD"/>
    <a:srgbClr val="FBDFF0"/>
    <a:srgbClr val="F2F7FC"/>
    <a:srgbClr val="EAF2FA"/>
    <a:srgbClr val="F9F9F9"/>
    <a:srgbClr val="81BB59"/>
    <a:srgbClr val="FFFFCC"/>
    <a:srgbClr val="E2834E"/>
    <a:srgbClr val="C357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05" autoAdjust="0"/>
    <p:restoredTop sz="98383" autoAdjust="0"/>
  </p:normalViewPr>
  <p:slideViewPr>
    <p:cSldViewPr snapToGrid="0">
      <p:cViewPr varScale="1">
        <p:scale>
          <a:sx n="115" d="100"/>
          <a:sy n="115" d="100"/>
        </p:scale>
        <p:origin x="-71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BB2F4F-1B89-4224-BAF4-DA4EFB48A8AB}" type="doc">
      <dgm:prSet loTypeId="urn:microsoft.com/office/officeart/2009/3/layout/FramedText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77060B-E3DE-4C66-B6EE-54AFBDD3BBD7}">
      <dgm:prSet phldrT="[Текст]" custT="1"/>
      <dgm:spPr/>
      <dgm:t>
        <a:bodyPr/>
        <a:lstStyle/>
        <a:p>
          <a:r>
            <a:rPr lang="ru-RU" sz="1400" dirty="0" smtClean="0"/>
            <a:t>Важные сообщения для клиентов, касающиеся вопросов  </a:t>
          </a:r>
          <a:r>
            <a:rPr lang="ru-RU" sz="1400" b="1" i="1" dirty="0" smtClean="0"/>
            <a:t>постановки на учет бюджетных и денежных обязательств</a:t>
          </a:r>
          <a:r>
            <a:rPr lang="ru-RU" sz="1400" dirty="0" smtClean="0"/>
            <a:t>, проведения </a:t>
          </a:r>
          <a:r>
            <a:rPr lang="ru-RU" sz="1400" b="1" i="1" dirty="0" smtClean="0"/>
            <a:t>кассовых операций</a:t>
          </a:r>
          <a:r>
            <a:rPr lang="ru-RU" sz="1400" dirty="0" smtClean="0"/>
            <a:t> на лицевых счетах отражены на сайте Управления:  </a:t>
          </a:r>
          <a:r>
            <a:rPr lang="en-US" sz="1400" dirty="0" err="1" smtClean="0"/>
            <a:t>chuvashia</a:t>
          </a:r>
          <a:r>
            <a:rPr lang="ru-RU" sz="1400" dirty="0" smtClean="0"/>
            <a:t>.</a:t>
          </a:r>
          <a:r>
            <a:rPr lang="en-US" sz="1400" dirty="0" err="1" smtClean="0"/>
            <a:t>roskazna</a:t>
          </a:r>
          <a:r>
            <a:rPr lang="ru-RU" sz="1400" dirty="0" smtClean="0"/>
            <a:t>.</a:t>
          </a:r>
          <a:r>
            <a:rPr lang="en-US" sz="1400" dirty="0" err="1" smtClean="0"/>
            <a:t>gov</a:t>
          </a:r>
          <a:r>
            <a:rPr lang="ru-RU" sz="1400" dirty="0" smtClean="0"/>
            <a:t>.</a:t>
          </a:r>
          <a:r>
            <a:rPr lang="en-US" sz="1400" dirty="0" err="1" smtClean="0"/>
            <a:t>ru</a:t>
          </a:r>
          <a:r>
            <a:rPr lang="ru-RU" sz="1400" dirty="0" smtClean="0"/>
            <a:t>  в разделе </a:t>
          </a:r>
          <a:r>
            <a:rPr lang="ru-RU" sz="1400" b="1" dirty="0" smtClean="0"/>
            <a:t>«Документы»</a:t>
          </a:r>
          <a:r>
            <a:rPr lang="ru-RU" sz="1400" dirty="0" smtClean="0"/>
            <a:t>, в подразделе </a:t>
          </a:r>
          <a:r>
            <a:rPr lang="ru-RU" sz="1400" b="1" dirty="0" smtClean="0"/>
            <a:t>«Кассовое обслуживание»/ «Федеральный бюджет»</a:t>
          </a:r>
          <a:r>
            <a:rPr lang="ru-RU" sz="1400" dirty="0" smtClean="0"/>
            <a:t>.</a:t>
          </a:r>
        </a:p>
        <a:p>
          <a:r>
            <a:rPr lang="ru-RU" sz="1400" dirty="0" smtClean="0"/>
            <a:t>Порядок </a:t>
          </a:r>
          <a:r>
            <a:rPr lang="ru-RU" sz="1400" i="1" dirty="0" smtClean="0"/>
            <a:t>заполнения распоряжения</a:t>
          </a:r>
          <a:r>
            <a:rPr lang="ru-RU" sz="1400" dirty="0" smtClean="0"/>
            <a:t> о совершении казначейских платежей (далее – Распоряжение), а также </a:t>
          </a:r>
          <a:r>
            <a:rPr lang="ru-RU" sz="1400" i="1" dirty="0" smtClean="0"/>
            <a:t>образцы заполненных Распоряжений</a:t>
          </a:r>
          <a:r>
            <a:rPr lang="ru-RU" sz="1400" dirty="0" smtClean="0"/>
            <a:t> размещены в разделе </a:t>
          </a:r>
          <a:r>
            <a:rPr lang="ru-RU" sz="1400" b="1" dirty="0" smtClean="0"/>
            <a:t>«Документы»</a:t>
          </a:r>
          <a:r>
            <a:rPr lang="ru-RU" sz="1400" dirty="0" smtClean="0"/>
            <a:t>, в подразделе </a:t>
          </a:r>
          <a:r>
            <a:rPr lang="ru-RU" sz="1400" b="1" dirty="0" smtClean="0"/>
            <a:t>«Система казначейских платежей» </a:t>
          </a:r>
          <a:r>
            <a:rPr lang="ru-RU" sz="1400" dirty="0" smtClean="0"/>
            <a:t>сайта.</a:t>
          </a:r>
          <a:endParaRPr lang="ru-RU" sz="1400" dirty="0"/>
        </a:p>
      </dgm:t>
    </dgm:pt>
    <dgm:pt modelId="{B9EC7954-338C-467C-AA7A-45D657689426}" type="parTrans" cxnId="{E3959E9D-C9AC-4E07-9D45-683FAD493FF4}">
      <dgm:prSet/>
      <dgm:spPr/>
      <dgm:t>
        <a:bodyPr/>
        <a:lstStyle/>
        <a:p>
          <a:endParaRPr lang="ru-RU"/>
        </a:p>
      </dgm:t>
    </dgm:pt>
    <dgm:pt modelId="{FCC5CEAA-42F3-4D1E-9573-04A74B3A10BA}" type="sibTrans" cxnId="{E3959E9D-C9AC-4E07-9D45-683FAD493FF4}">
      <dgm:prSet/>
      <dgm:spPr/>
      <dgm:t>
        <a:bodyPr/>
        <a:lstStyle/>
        <a:p>
          <a:endParaRPr lang="ru-RU"/>
        </a:p>
      </dgm:t>
    </dgm:pt>
    <dgm:pt modelId="{0D2FDB7F-0DF0-448A-BF89-23D76ADBD1C5}" type="pres">
      <dgm:prSet presAssocID="{14BB2F4F-1B89-4224-BAF4-DA4EFB48A8AB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69115F08-2455-427C-A555-426F8CB55530}" type="pres">
      <dgm:prSet presAssocID="{A377060B-E3DE-4C66-B6EE-54AFBDD3BBD7}" presName="composite" presStyleCnt="0">
        <dgm:presLayoutVars>
          <dgm:chMax/>
          <dgm:chPref/>
        </dgm:presLayoutVars>
      </dgm:prSet>
      <dgm:spPr/>
    </dgm:pt>
    <dgm:pt modelId="{DF9376DC-E295-4225-91BC-4D44295945E4}" type="pres">
      <dgm:prSet presAssocID="{A377060B-E3DE-4C66-B6EE-54AFBDD3BBD7}" presName="Image" presStyleLbl="bgImgPlace1" presStyleIdx="0" presStyleCnt="1"/>
      <dgm:spPr/>
    </dgm:pt>
    <dgm:pt modelId="{3A0DBD9C-8D4F-45B1-8319-196CA9745402}" type="pres">
      <dgm:prSet presAssocID="{A377060B-E3DE-4C66-B6EE-54AFBDD3BBD7}" presName="ParentText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EFBDE3-DD65-4E26-8ED1-73D0998AA0AB}" type="pres">
      <dgm:prSet presAssocID="{A377060B-E3DE-4C66-B6EE-54AFBDD3BBD7}" presName="tlFrame" presStyleLbl="node1" presStyleIdx="0" presStyleCnt="4"/>
      <dgm:spPr/>
    </dgm:pt>
    <dgm:pt modelId="{824DCACB-080F-4525-BF0F-75F57ECBFEF3}" type="pres">
      <dgm:prSet presAssocID="{A377060B-E3DE-4C66-B6EE-54AFBDD3BBD7}" presName="trFrame" presStyleLbl="node1" presStyleIdx="1" presStyleCnt="4"/>
      <dgm:spPr/>
    </dgm:pt>
    <dgm:pt modelId="{479B1EE4-5BF9-4477-99BC-510B09FDF442}" type="pres">
      <dgm:prSet presAssocID="{A377060B-E3DE-4C66-B6EE-54AFBDD3BBD7}" presName="blFrame" presStyleLbl="node1" presStyleIdx="2" presStyleCnt="4"/>
      <dgm:spPr/>
    </dgm:pt>
    <dgm:pt modelId="{041A96C3-57A0-4249-ACE8-588F0D7C0DE5}" type="pres">
      <dgm:prSet presAssocID="{A377060B-E3DE-4C66-B6EE-54AFBDD3BBD7}" presName="brFrame" presStyleLbl="node1" presStyleIdx="3" presStyleCnt="4"/>
      <dgm:spPr/>
    </dgm:pt>
  </dgm:ptLst>
  <dgm:cxnLst>
    <dgm:cxn modelId="{F655A9C4-EE40-4B7A-BD99-11D47D7180E8}" type="presOf" srcId="{A377060B-E3DE-4C66-B6EE-54AFBDD3BBD7}" destId="{3A0DBD9C-8D4F-45B1-8319-196CA9745402}" srcOrd="0" destOrd="0" presId="urn:microsoft.com/office/officeart/2009/3/layout/FramedTextPicture"/>
    <dgm:cxn modelId="{04938E03-F225-488D-8A52-CD9823AE98DB}" type="presOf" srcId="{14BB2F4F-1B89-4224-BAF4-DA4EFB48A8AB}" destId="{0D2FDB7F-0DF0-448A-BF89-23D76ADBD1C5}" srcOrd="0" destOrd="0" presId="urn:microsoft.com/office/officeart/2009/3/layout/FramedTextPicture"/>
    <dgm:cxn modelId="{E3959E9D-C9AC-4E07-9D45-683FAD493FF4}" srcId="{14BB2F4F-1B89-4224-BAF4-DA4EFB48A8AB}" destId="{A377060B-E3DE-4C66-B6EE-54AFBDD3BBD7}" srcOrd="0" destOrd="0" parTransId="{B9EC7954-338C-467C-AA7A-45D657689426}" sibTransId="{FCC5CEAA-42F3-4D1E-9573-04A74B3A10BA}"/>
    <dgm:cxn modelId="{9791601A-4D8A-4371-B945-2F7B2D13DAF2}" type="presParOf" srcId="{0D2FDB7F-0DF0-448A-BF89-23D76ADBD1C5}" destId="{69115F08-2455-427C-A555-426F8CB55530}" srcOrd="0" destOrd="0" presId="urn:microsoft.com/office/officeart/2009/3/layout/FramedTextPicture"/>
    <dgm:cxn modelId="{25B8AFC5-33C0-431C-BD27-5B4D9D349AA7}" type="presParOf" srcId="{69115F08-2455-427C-A555-426F8CB55530}" destId="{DF9376DC-E295-4225-91BC-4D44295945E4}" srcOrd="0" destOrd="0" presId="urn:microsoft.com/office/officeart/2009/3/layout/FramedTextPicture"/>
    <dgm:cxn modelId="{4CEDC8D6-ECF6-4FE0-A025-CC4EDA1F685D}" type="presParOf" srcId="{69115F08-2455-427C-A555-426F8CB55530}" destId="{3A0DBD9C-8D4F-45B1-8319-196CA9745402}" srcOrd="1" destOrd="0" presId="urn:microsoft.com/office/officeart/2009/3/layout/FramedTextPicture"/>
    <dgm:cxn modelId="{661EC307-037C-4701-9079-90B8FD07FCDA}" type="presParOf" srcId="{69115F08-2455-427C-A555-426F8CB55530}" destId="{A0EFBDE3-DD65-4E26-8ED1-73D0998AA0AB}" srcOrd="2" destOrd="0" presId="urn:microsoft.com/office/officeart/2009/3/layout/FramedTextPicture"/>
    <dgm:cxn modelId="{28F08AFD-5877-466C-B074-CA6D35AF162C}" type="presParOf" srcId="{69115F08-2455-427C-A555-426F8CB55530}" destId="{824DCACB-080F-4525-BF0F-75F57ECBFEF3}" srcOrd="3" destOrd="0" presId="urn:microsoft.com/office/officeart/2009/3/layout/FramedTextPicture"/>
    <dgm:cxn modelId="{CA0FD7E1-B63E-4CE8-9B6F-967B39DF1455}" type="presParOf" srcId="{69115F08-2455-427C-A555-426F8CB55530}" destId="{479B1EE4-5BF9-4477-99BC-510B09FDF442}" srcOrd="4" destOrd="0" presId="urn:microsoft.com/office/officeart/2009/3/layout/FramedTextPicture"/>
    <dgm:cxn modelId="{6BB59043-5BCA-43F1-BC18-8E58D670E7A8}" type="presParOf" srcId="{69115F08-2455-427C-A555-426F8CB55530}" destId="{041A96C3-57A0-4249-ACE8-588F0D7C0DE5}" srcOrd="5" destOrd="0" presId="urn:microsoft.com/office/officeart/2009/3/layout/FramedText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9376DC-E295-4225-91BC-4D44295945E4}">
      <dsp:nvSpPr>
        <dsp:cNvPr id="0" name=""/>
        <dsp:cNvSpPr/>
      </dsp:nvSpPr>
      <dsp:spPr>
        <a:xfrm>
          <a:off x="426269" y="0"/>
          <a:ext cx="3171557" cy="2114363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0DBD9C-8D4F-45B1-8319-196CA9745402}">
      <dsp:nvSpPr>
        <dsp:cNvPr id="0" name=""/>
        <dsp:cNvSpPr/>
      </dsp:nvSpPr>
      <dsp:spPr>
        <a:xfrm>
          <a:off x="3730249" y="2246579"/>
          <a:ext cx="4493314" cy="27754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Важные сообщения для клиентов, касающиеся вопросов  </a:t>
          </a:r>
          <a:r>
            <a:rPr lang="ru-RU" sz="1400" b="1" i="1" kern="1200" dirty="0" smtClean="0"/>
            <a:t>постановки на учет бюджетных и денежных обязательств</a:t>
          </a:r>
          <a:r>
            <a:rPr lang="ru-RU" sz="1400" kern="1200" dirty="0" smtClean="0"/>
            <a:t>, проведения </a:t>
          </a:r>
          <a:r>
            <a:rPr lang="ru-RU" sz="1400" b="1" i="1" kern="1200" dirty="0" smtClean="0"/>
            <a:t>кассовых операций</a:t>
          </a:r>
          <a:r>
            <a:rPr lang="ru-RU" sz="1400" kern="1200" dirty="0" smtClean="0"/>
            <a:t> на лицевых счетах отражены на сайте Управления:  </a:t>
          </a:r>
          <a:r>
            <a:rPr lang="en-US" sz="1400" kern="1200" dirty="0" err="1" smtClean="0"/>
            <a:t>chuvashia</a:t>
          </a:r>
          <a:r>
            <a:rPr lang="ru-RU" sz="1400" kern="1200" dirty="0" smtClean="0"/>
            <a:t>.</a:t>
          </a:r>
          <a:r>
            <a:rPr lang="en-US" sz="1400" kern="1200" dirty="0" err="1" smtClean="0"/>
            <a:t>roskazna</a:t>
          </a:r>
          <a:r>
            <a:rPr lang="ru-RU" sz="1400" kern="1200" dirty="0" smtClean="0"/>
            <a:t>.</a:t>
          </a:r>
          <a:r>
            <a:rPr lang="en-US" sz="1400" kern="1200" dirty="0" err="1" smtClean="0"/>
            <a:t>gov</a:t>
          </a:r>
          <a:r>
            <a:rPr lang="ru-RU" sz="1400" kern="1200" dirty="0" smtClean="0"/>
            <a:t>.</a:t>
          </a:r>
          <a:r>
            <a:rPr lang="en-US" sz="1400" kern="1200" dirty="0" err="1" smtClean="0"/>
            <a:t>ru</a:t>
          </a:r>
          <a:r>
            <a:rPr lang="ru-RU" sz="1400" kern="1200" dirty="0" smtClean="0"/>
            <a:t>  в разделе </a:t>
          </a:r>
          <a:r>
            <a:rPr lang="ru-RU" sz="1400" b="1" kern="1200" dirty="0" smtClean="0"/>
            <a:t>«Документы»</a:t>
          </a:r>
          <a:r>
            <a:rPr lang="ru-RU" sz="1400" kern="1200" dirty="0" smtClean="0"/>
            <a:t>, в подразделе </a:t>
          </a:r>
          <a:r>
            <a:rPr lang="ru-RU" sz="1400" b="1" kern="1200" dirty="0" smtClean="0"/>
            <a:t>«Кассовое обслуживание»/ «Федеральный бюджет»</a:t>
          </a:r>
          <a:r>
            <a:rPr lang="ru-RU" sz="1400" kern="1200" dirty="0" smtClean="0"/>
            <a:t>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Порядок </a:t>
          </a:r>
          <a:r>
            <a:rPr lang="ru-RU" sz="1400" i="1" kern="1200" dirty="0" smtClean="0"/>
            <a:t>заполнения распоряжения</a:t>
          </a:r>
          <a:r>
            <a:rPr lang="ru-RU" sz="1400" kern="1200" dirty="0" smtClean="0"/>
            <a:t> о совершении казначейских платежей (далее – Распоряжение), а также </a:t>
          </a:r>
          <a:r>
            <a:rPr lang="ru-RU" sz="1400" i="1" kern="1200" dirty="0" smtClean="0"/>
            <a:t>образцы заполненных Распоряжений</a:t>
          </a:r>
          <a:r>
            <a:rPr lang="ru-RU" sz="1400" kern="1200" dirty="0" smtClean="0"/>
            <a:t> размещены в разделе </a:t>
          </a:r>
          <a:r>
            <a:rPr lang="ru-RU" sz="1400" b="1" kern="1200" dirty="0" smtClean="0"/>
            <a:t>«Документы»</a:t>
          </a:r>
          <a:r>
            <a:rPr lang="ru-RU" sz="1400" kern="1200" dirty="0" smtClean="0"/>
            <a:t>, в подразделе </a:t>
          </a:r>
          <a:r>
            <a:rPr lang="ru-RU" sz="1400" b="1" kern="1200" dirty="0" smtClean="0"/>
            <a:t>«Система казначейских платежей» </a:t>
          </a:r>
          <a:r>
            <a:rPr lang="ru-RU" sz="1400" kern="1200" dirty="0" smtClean="0"/>
            <a:t>сайта.</a:t>
          </a:r>
          <a:endParaRPr lang="ru-RU" sz="1400" kern="1200" dirty="0"/>
        </a:p>
      </dsp:txBody>
      <dsp:txXfrm>
        <a:off x="3730249" y="2246579"/>
        <a:ext cx="4493314" cy="2775441"/>
      </dsp:txXfrm>
    </dsp:sp>
    <dsp:sp modelId="{A0EFBDE3-DD65-4E26-8ED1-73D0998AA0AB}">
      <dsp:nvSpPr>
        <dsp:cNvPr id="0" name=""/>
        <dsp:cNvSpPr/>
      </dsp:nvSpPr>
      <dsp:spPr>
        <a:xfrm>
          <a:off x="3333804" y="1850474"/>
          <a:ext cx="1079119" cy="1079398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4DCACB-080F-4525-BF0F-75F57ECBFEF3}">
      <dsp:nvSpPr>
        <dsp:cNvPr id="0" name=""/>
        <dsp:cNvSpPr/>
      </dsp:nvSpPr>
      <dsp:spPr>
        <a:xfrm rot="5400000">
          <a:off x="7572004" y="1850614"/>
          <a:ext cx="1079398" cy="1079119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9B1EE4-5BF9-4477-99BC-510B09FDF442}">
      <dsp:nvSpPr>
        <dsp:cNvPr id="0" name=""/>
        <dsp:cNvSpPr/>
      </dsp:nvSpPr>
      <dsp:spPr>
        <a:xfrm rot="16200000">
          <a:off x="3333665" y="4339408"/>
          <a:ext cx="1079398" cy="1079119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1A96C3-57A0-4249-ACE8-588F0D7C0DE5}">
      <dsp:nvSpPr>
        <dsp:cNvPr id="0" name=""/>
        <dsp:cNvSpPr/>
      </dsp:nvSpPr>
      <dsp:spPr>
        <a:xfrm rot="10800000">
          <a:off x="7572144" y="4339268"/>
          <a:ext cx="1079119" cy="1079398"/>
        </a:xfrm>
        <a:prstGeom prst="halfFrame">
          <a:avLst>
            <a:gd name="adj1" fmla="val 25770"/>
            <a:gd name="adj2" fmla="val 257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FramedTextPicture">
  <dgm:title val=""/>
  <dgm:desc val=""/>
  <dgm:catLst>
    <dgm:cat type="picture" pri="20000"/>
    <dgm:cat type="pictureconvert" pri="20000"/>
  </dgm:catLst>
  <dgm:samp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</dgm:ptLst>
      <dgm:cxnLst>
        <dgm:cxn modelId="20" srcId="0" destId="10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grDir" val="tL"/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w" for="ch" forName="composite" refType="w"/>
      <dgm:constr type="h" for="ch" forName="composite" refType="h"/>
      <dgm:constr type="primFontSz" for="des" ptType="node" op="equ" val="65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/>
          <dgm:chPref/>
        </dgm:varLst>
        <dgm:alg type="composite">
          <dgm:param type="ar" val="1.5179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4017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.3535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8688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.3535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8688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if>
          <dgm:else name="Name6">
            <dgm:constrLst>
              <dgm:constr type="l" for="ch" forName="Image" refType="w" fact="0.6144"/>
              <dgm:constr type="t" for="ch" forName="Image" refType="h" fact="0"/>
              <dgm:constr type="w" for="ch" forName="Image" refType="w" fact="0.3856"/>
              <dgm:constr type="h" for="ch" forName="Image" refType="h" fact="0.3902"/>
              <dgm:constr type="l" for="ch" forName="ParentText" refType="w" fact="0.0482"/>
              <dgm:constr type="t" for="ch" forName="ParentText" refType="h" fact="0.4146"/>
              <dgm:constr type="w" for="ch" forName="ParentText" refType="w" fact="0.5463"/>
              <dgm:constr type="h" for="ch" forName="ParentText" refType="h" fact="0.5122"/>
              <dgm:constr type="l" for="ch" forName="tlFrame" refType="w" fact="0"/>
              <dgm:constr type="t" for="ch" forName="tlFrame" refType="h" fact="0.3415"/>
              <dgm:constr type="w" for="ch" forName="tlFrame" refType="w" fact="0.1312"/>
              <dgm:constr type="h" for="ch" forName="tlFrame" refType="h" fact="0.1992"/>
              <dgm:constr type="l" for="ch" forName="trFrame" refType="w" fact="0.5153"/>
              <dgm:constr type="t" for="ch" forName="trFrame" refType="h" fact="0.3415"/>
              <dgm:constr type="w" for="ch" forName="trFrame" refType="w" fact="0.1312"/>
              <dgm:constr type="h" for="ch" forName="trFrame" refType="h" fact="0.1992"/>
              <dgm:constr type="l" for="ch" forName="blFrame" refType="w" fact="0"/>
              <dgm:constr type="t" for="ch" forName="blFrame" refType="h" fact="0.8008"/>
              <dgm:constr type="w" for="ch" forName="blFrame" refType="w" fact="0.1312"/>
              <dgm:constr type="h" for="ch" forName="blFrame" refType="h" fact="0.1992"/>
              <dgm:constr type="l" for="ch" forName="brFrame" refType="w" fact="0.5153"/>
              <dgm:constr type="t" for="ch" forName="brFrame" refType="h" fact="0.8008"/>
              <dgm:constr type="w" for="ch" forName="brFrame" refType="w" fact="0.1312"/>
              <dgm:constr type="h" for="ch" forName="brFrame" refType="h" fact="0.1992"/>
            </dgm:constrLst>
          </dgm:else>
        </dgm:choos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tlFrame" styleLbl="node1">
          <dgm:alg type="sp"/>
          <dgm:shape xmlns:r="http://schemas.openxmlformats.org/officeDocument/2006/relationships" type="halfFrame" r:blip="">
            <dgm:adjLst>
              <dgm:adj idx="1" val="0.2577"/>
              <dgm:adj idx="2" val="0.2577"/>
            </dgm:adjLst>
          </dgm:shape>
          <dgm:presOf/>
        </dgm:layoutNode>
        <dgm:layoutNode name="trFrame" styleLbl="node1">
          <dgm:alg type="sp"/>
          <dgm:shape xmlns:r="http://schemas.openxmlformats.org/officeDocument/2006/relationships" rot="90" type="halfFrame" r:blip="">
            <dgm:adjLst>
              <dgm:adj idx="1" val="0.2577"/>
              <dgm:adj idx="2" val="0.2577"/>
            </dgm:adjLst>
          </dgm:shape>
          <dgm:presOf/>
        </dgm:layoutNode>
        <dgm:layoutNode name="blFrame" styleLbl="node1">
          <dgm:alg type="sp"/>
          <dgm:shape xmlns:r="http://schemas.openxmlformats.org/officeDocument/2006/relationships" rot="270" type="halfFrame" r:blip="">
            <dgm:adjLst>
              <dgm:adj idx="1" val="0.2577"/>
              <dgm:adj idx="2" val="0.2577"/>
            </dgm:adjLst>
          </dgm:shape>
          <dgm:presOf/>
        </dgm:layoutNode>
        <dgm:layoutNode name="brFrame" styleLbl="node1">
          <dgm:alg type="sp"/>
          <dgm:shape xmlns:r="http://schemas.openxmlformats.org/officeDocument/2006/relationships" rot="180" type="halfFrame" r:blip="">
            <dgm:adjLst>
              <dgm:adj idx="1" val="0.2577"/>
              <dgm:adj idx="2" val="0.2577"/>
            </dgm:adjLst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56033" cy="496491"/>
          </a:xfrm>
          <a:prstGeom prst="rect">
            <a:avLst/>
          </a:prstGeom>
        </p:spPr>
        <p:txBody>
          <a:bodyPr vert="horz" lIns="91484" tIns="45742" rIns="91484" bIns="4574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2275" y="2"/>
            <a:ext cx="2956033" cy="496491"/>
          </a:xfrm>
          <a:prstGeom prst="rect">
            <a:avLst/>
          </a:prstGeom>
        </p:spPr>
        <p:txBody>
          <a:bodyPr vert="horz" lIns="91484" tIns="45742" rIns="91484" bIns="45742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pPr/>
              <a:t>05.07.2021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44538"/>
            <a:ext cx="6607175" cy="3717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84" tIns="45742" rIns="91484" bIns="4574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674" y="4711106"/>
            <a:ext cx="5456557" cy="4463653"/>
          </a:xfrm>
          <a:prstGeom prst="rect">
            <a:avLst/>
          </a:prstGeom>
        </p:spPr>
        <p:txBody>
          <a:bodyPr vert="horz" lIns="91484" tIns="45742" rIns="91484" bIns="4574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0627"/>
            <a:ext cx="2956033" cy="496490"/>
          </a:xfrm>
          <a:prstGeom prst="rect">
            <a:avLst/>
          </a:prstGeom>
        </p:spPr>
        <p:txBody>
          <a:bodyPr vert="horz" lIns="91484" tIns="45742" rIns="91484" bIns="4574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2275" y="9420627"/>
            <a:ext cx="2956033" cy="496490"/>
          </a:xfrm>
          <a:prstGeom prst="rect">
            <a:avLst/>
          </a:prstGeom>
        </p:spPr>
        <p:txBody>
          <a:bodyPr vert="horz" lIns="91484" tIns="45742" rIns="91484" bIns="45742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6363" y="744538"/>
            <a:ext cx="6607175" cy="37179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8DC69-DD7A-435E-BB76-5052C14525C9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3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40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84009D-9375-49CB-9CDE-D5D0F72965AC}" type="datetime1">
              <a:rPr lang="ru-RU" smtClean="0"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228ED-B2EE-4F15-A0C7-6C0A4540E08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615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8D6961-3886-4E66-BCE1-A3BC0F84EDB1}" type="datetime1">
              <a:rPr lang="ru-RU" smtClean="0"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63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1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7845F2-18D0-48A5-95F0-8AE683AB0F61}" type="datetime1">
              <a:rPr lang="ru-RU" smtClean="0"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22171C-80CF-4EB9-A959-3CDAA13E4B7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149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3DEDBD-40E0-448D-9ECB-1403FE0989B0}" type="datetime1">
              <a:rPr lang="ru-RU" smtClean="0"/>
              <a:t>05.07.2021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B7E1EA-8D70-4860-BF45-409C57149FC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790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18FB87-B892-43E7-B5A6-E5BA42920C5B}" type="datetime1">
              <a:rPr lang="ru-RU" smtClean="0"/>
              <a:t>05.07.2021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AC3CE3-15E3-41B9-AE14-EA2B846D9B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060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42463A-DA6D-4FE5-9EA8-28D05FFC2591}" type="datetime1">
              <a:rPr lang="ru-RU" smtClean="0"/>
              <a:t>05.07.2021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DD3E9E-ECEF-4AC7-BCA9-85B732FA39F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645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70BAB0-460C-41D6-B873-B846CD4CC237}" type="datetime1">
              <a:rPr lang="ru-RU" smtClean="0"/>
              <a:t>05.07.2021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528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F0147C-F341-4CB6-B332-B524C9BC66B8}" type="datetime1">
              <a:rPr lang="ru-RU" smtClean="0"/>
              <a:t>05.07.2021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0EB9F3-39CE-44E7-B9F9-66414ECE552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381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57FC14-E269-443E-8A77-F9D25A1CB4ED}" type="datetime1">
              <a:rPr lang="ru-RU" smtClean="0"/>
              <a:t>05.07.2021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2B362C-59B7-4224-B209-68A5E34A71C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132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B40BCA-590F-4B30-8CC6-A1A4CACB713B}" type="datetime1">
              <a:rPr lang="ru-RU" smtClean="0"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8EBDE8-C4F5-46D8-A81D-B6AF711C3B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84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53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53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F28E8D-7E32-4AD0-8870-70B1B23B9D6A}" type="datetime1">
              <a:rPr lang="ru-RU" smtClean="0"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99F1A9-CE99-4E9B-9B96-ACE372EA209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442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EC4F039-AB83-45EF-9121-27B4FCBDD8C6}" type="datetime1">
              <a:rPr lang="ru-RU" smtClean="0"/>
              <a:t>05.07.2021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AF6D111-74A9-45D9-ADCC-62D41ADA5A7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50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D70CCA85DFE66C7615D7EC3DE426A82590984D43B706FB80CFDB4F859746B326D4D9BE6350085E95219FEB5E6660B19199E59E7AA014294146Q6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43"/>
          <p:cNvSpPr/>
          <p:nvPr/>
        </p:nvSpPr>
        <p:spPr>
          <a:xfrm>
            <a:off x="162931" y="5818913"/>
            <a:ext cx="11912765" cy="907155"/>
          </a:xfrm>
          <a:prstGeom prst="rect">
            <a:avLst/>
          </a:prstGeom>
          <a:gradFill>
            <a:gsLst>
              <a:gs pos="0">
                <a:schemeClr val="accent4">
                  <a:satMod val="105000"/>
                  <a:tint val="67000"/>
                  <a:lumMod val="0"/>
                  <a:lumOff val="100000"/>
                  <a:alpha val="0"/>
                </a:schemeClr>
              </a:gs>
              <a:gs pos="50000">
                <a:schemeClr val="accent4">
                  <a:lumMod val="105000"/>
                  <a:satMod val="103000"/>
                  <a:tint val="73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192252" tIns="60890" rIns="0" bIns="60890" rtlCol="0" anchor="t" anchorCtr="0"/>
          <a:lstStyle/>
          <a:p>
            <a:pPr defTabSz="1219832"/>
            <a:endParaRPr lang="ru-RU" sz="1900" b="1" cap="all" dirty="0">
              <a:solidFill>
                <a:srgbClr val="44546A">
                  <a:lumMod val="50000"/>
                </a:srgbClr>
              </a:solidFill>
              <a:latin typeface="Calibri Light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188308" y="2397988"/>
            <a:ext cx="11912765" cy="3336654"/>
          </a:xfrm>
          <a:prstGeom prst="rect">
            <a:avLst/>
          </a:prstGeom>
          <a:gradFill>
            <a:gsLst>
              <a:gs pos="0">
                <a:schemeClr val="accent5">
                  <a:satMod val="105000"/>
                  <a:tint val="67000"/>
                  <a:lumMod val="0"/>
                  <a:lumOff val="100000"/>
                  <a:alpha val="0"/>
                </a:schemeClr>
              </a:gs>
              <a:gs pos="50000">
                <a:schemeClr val="accent5">
                  <a:lumMod val="105000"/>
                  <a:satMod val="103000"/>
                  <a:tint val="73000"/>
                </a:schemeClr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</a:gra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92252" tIns="60890" rIns="0" bIns="60890" rtlCol="0" anchor="t" anchorCtr="0"/>
          <a:lstStyle/>
          <a:p>
            <a:pPr defTabSz="1219832"/>
            <a:endParaRPr lang="ru-RU" sz="1900" b="1" cap="all" dirty="0">
              <a:solidFill>
                <a:srgbClr val="44546A">
                  <a:lumMod val="50000"/>
                </a:srgbClr>
              </a:solidFill>
              <a:latin typeface="Calibri Light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207748" y="692765"/>
            <a:ext cx="11804147" cy="1654247"/>
          </a:xfrm>
          <a:prstGeom prst="rect">
            <a:avLst/>
          </a:prstGeom>
          <a:gradFill>
            <a:gsLst>
              <a:gs pos="0">
                <a:schemeClr val="accent6">
                  <a:satMod val="105000"/>
                  <a:tint val="67000"/>
                  <a:lumMod val="0"/>
                  <a:lumOff val="100000"/>
                  <a:alpha val="1000"/>
                </a:schemeClr>
              </a:gs>
              <a:gs pos="50000">
                <a:schemeClr val="accent6">
                  <a:lumMod val="105000"/>
                  <a:satMod val="103000"/>
                  <a:tint val="73000"/>
                </a:schemeClr>
              </a:gs>
              <a:gs pos="100000">
                <a:schemeClr val="accent6">
                  <a:lumMod val="105000"/>
                  <a:satMod val="109000"/>
                  <a:tint val="81000"/>
                </a:schemeClr>
              </a:gs>
            </a:gsLst>
          </a:gra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192252" tIns="60890" rIns="0" bIns="60890" rtlCol="0" anchor="t" anchorCtr="0"/>
          <a:lstStyle/>
          <a:p>
            <a:pPr defTabSz="1219832"/>
            <a:endParaRPr lang="ru-RU" sz="1900" b="1" cap="all" dirty="0">
              <a:solidFill>
                <a:srgbClr val="44546A">
                  <a:lumMod val="50000"/>
                </a:srgbClr>
              </a:solidFill>
              <a:latin typeface="Calibri Light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0896076" y="4400649"/>
            <a:ext cx="1009121" cy="2617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sz="1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6567715" y="2347011"/>
            <a:ext cx="1016000" cy="350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121410" y="4964337"/>
            <a:ext cx="730236" cy="54369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ПУР ЭБ</a:t>
            </a:r>
            <a:endParaRPr lang="ru-RU" sz="1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01"/>
          <p:cNvSpPr txBox="1">
            <a:spLocks noChangeArrowheads="1"/>
          </p:cNvSpPr>
          <p:nvPr/>
        </p:nvSpPr>
        <p:spPr bwMode="auto">
          <a:xfrm>
            <a:off x="386569" y="4"/>
            <a:ext cx="12192001" cy="493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22" tIns="38860" rIns="77722" bIns="3886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35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ПАМЯТКА  ПОЛУЧАТЕЛЯ СРЕДСТВ ФЕДЕРАЛЬНОГО БЮДЖЕТА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350" b="1" dirty="0">
              <a:solidFill>
                <a:schemeClr val="tx1">
                  <a:lumMod val="50000"/>
                  <a:lumOff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1169074" y="291834"/>
            <a:ext cx="9907399" cy="1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9" name="Полилиния 68"/>
          <p:cNvSpPr/>
          <p:nvPr/>
        </p:nvSpPr>
        <p:spPr>
          <a:xfrm>
            <a:off x="84591" y="2796446"/>
            <a:ext cx="1644367" cy="39384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КАБИНЕТ КЛИЕНТА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1336321" y="1034379"/>
            <a:ext cx="2202963" cy="9976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r>
              <a:rPr lang="ru-RU" sz="12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документов</a:t>
            </a:r>
            <a:r>
              <a:rPr lang="ru-RU" sz="1200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операций по санкционированию оплаты денежных обязательств с лицевых счетов с кодом 03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Полилиния 106"/>
          <p:cNvSpPr/>
          <p:nvPr/>
        </p:nvSpPr>
        <p:spPr>
          <a:xfrm>
            <a:off x="192693" y="3710971"/>
            <a:ext cx="718467" cy="47266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defTabSz="725499">
              <a:lnSpc>
                <a:spcPct val="90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СВР ЭБ</a:t>
            </a:r>
            <a:endParaRPr lang="ru-RU" sz="11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1421479" y="370407"/>
            <a:ext cx="8769927" cy="32235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ПРЕДСТАВЛЕНИЯ ДОКУМЕНТОВ в УФК по ЧУВАШСКОЙ РЕСПУБЛИКЕ (далее – УПРАВЛЕНИЕ)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88307" y="1325442"/>
            <a:ext cx="15281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5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5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ППО «СУФД»</a:t>
            </a:r>
            <a:endParaRPr lang="ru-RU" sz="105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188307" y="6152771"/>
            <a:ext cx="506632" cy="36106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1100" b="1" dirty="0" smtClean="0">
                <a:solidFill>
                  <a:srgbClr val="3968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ЕИС</a:t>
            </a:r>
            <a:endParaRPr lang="ru-RU" sz="1100" b="1" dirty="0">
              <a:solidFill>
                <a:srgbClr val="3968B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486527" y="4400645"/>
            <a:ext cx="1141866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39083" y="694330"/>
            <a:ext cx="37894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удаленного финансового документооборота</a:t>
            </a:r>
          </a:p>
          <a:p>
            <a:endParaRPr lang="ru-RU" sz="105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321632" y="3195724"/>
            <a:ext cx="2202963" cy="11089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r>
              <a:rPr lang="ru-RU" sz="12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документов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операций со средствами, поступающими во временное распоряжение (СВР) с лицевых счетов с кодом 05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-213916" y="2580868"/>
            <a:ext cx="23325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бюджет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1297981" y="4804760"/>
            <a:ext cx="2202963" cy="8462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r>
              <a:rPr lang="ru-RU" sz="12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документов </a:t>
            </a:r>
          </a:p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учету бюджетных и денежных обязательств с лицевых счетов с кодом 03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9083" y="5901946"/>
            <a:ext cx="378941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Единая информационная система в сфере закупок 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911163" y="6095347"/>
            <a:ext cx="3166327" cy="5780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r>
              <a:rPr lang="ru-RU" sz="12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документов </a:t>
            </a:r>
          </a:p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учету бюджетных и денежных обязательств с лицевых счетов с кодом 03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9582764" y="4662426"/>
            <a:ext cx="2202963" cy="9968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Минфина России от 30.10.2020  № 258н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4077488" y="4430005"/>
            <a:ext cx="5266019" cy="13256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endParaRPr lang="ru-RU" sz="1200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r>
              <a:rPr lang="ru-RU" sz="1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Постановка </a:t>
            </a:r>
            <a:r>
              <a:rPr lang="ru-RU" sz="1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учет </a:t>
            </a:r>
            <a:r>
              <a:rPr lang="ru-RU" sz="1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обязательств – в течение двух рабочих дней со дня, следующего за днем поступления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бюджетном обязательстве</a:t>
            </a:r>
          </a:p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endParaRPr lang="ru-RU" sz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r>
              <a:rPr lang="ru-RU" sz="1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Постановка на учет Денежных обязательств - не позднее следующего рабочего дня со дня представления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получателем средств федерального бюджета Сведений о денежном обязательстве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9582761" y="1090535"/>
            <a:ext cx="2202963" cy="11117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14.05.2020 № 21н 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17.10.2016  № 21н 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9582761" y="2993364"/>
            <a:ext cx="2202963" cy="11280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14.05.2020 № 21н 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17.10.2016  № 21н 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4037268" y="692762"/>
            <a:ext cx="5306239" cy="165424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endParaRPr lang="ru-RU" sz="1200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по казначейскому счету </a:t>
            </a:r>
            <a:r>
              <a:rPr lang="ru-RU" sz="1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03211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принятое Управлением  </a:t>
            </a:r>
            <a:r>
              <a:rPr lang="ru-RU" sz="1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12 часов 30 минут текущего дня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(время получения отражено в ППО «СУФД») и успешно прошедшее контроль, исполняется </a:t>
            </a:r>
            <a:r>
              <a:rPr lang="ru-RU" sz="1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следующий день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принятое </a:t>
            </a:r>
            <a:r>
              <a:rPr lang="ru-RU" sz="1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12 часов 30 минут - через день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900" b="1" dirty="0" smtClean="0">
              <a:solidFill>
                <a:srgbClr val="FF0000"/>
              </a:solidFill>
            </a:endParaRPr>
          </a:p>
          <a:p>
            <a:r>
              <a:rPr lang="ru-RU" sz="900" b="1" dirty="0" smtClean="0">
                <a:solidFill>
                  <a:srgbClr val="FF0000"/>
                </a:solidFill>
              </a:rPr>
              <a:t>ВАЖНО!!!</a:t>
            </a:r>
            <a:endParaRPr lang="ru-RU" sz="900" dirty="0">
              <a:solidFill>
                <a:srgbClr val="FF0000"/>
              </a:solidFill>
            </a:endParaRP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</a:rPr>
              <a:t>В соответствии со статьей 166.1 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</a:rPr>
              <a:t>БК  РФ, Федеральное 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</a:rPr>
              <a:t>казначейство устанавливает 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hlinkClick r:id="rId3"/>
              </a:rPr>
              <a:t>порядок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</a:rPr>
              <a:t> казначейского обслуживания. 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</a:rPr>
              <a:t>Приказом Управления от 23.03.2021 № </a:t>
            </a:r>
            <a:r>
              <a:rPr lang="ru-RU" sz="900" dirty="0" smtClean="0">
                <a:solidFill>
                  <a:schemeClr val="accent1">
                    <a:lumMod val="50000"/>
                  </a:schemeClr>
                </a:solidFill>
              </a:rPr>
              <a:t>121  каждому клиенту установлено свое </a:t>
            </a:r>
            <a:r>
              <a:rPr lang="ru-RU" sz="900" b="1" dirty="0" smtClean="0">
                <a:solidFill>
                  <a:srgbClr val="C00000"/>
                </a:solidFill>
              </a:rPr>
              <a:t>время </a:t>
            </a:r>
            <a:r>
              <a:rPr lang="ru-RU" sz="900" b="1" dirty="0">
                <a:solidFill>
                  <a:srgbClr val="C00000"/>
                </a:solidFill>
              </a:rPr>
              <a:t>представления </a:t>
            </a:r>
            <a:r>
              <a:rPr lang="ru-RU" sz="900" b="1" dirty="0" smtClean="0">
                <a:solidFill>
                  <a:srgbClr val="C00000"/>
                </a:solidFill>
              </a:rPr>
              <a:t>Распоряжений.</a:t>
            </a:r>
            <a:endPara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6" name="Прямая со стрелкой 85"/>
          <p:cNvCxnSpPr/>
          <p:nvPr/>
        </p:nvCxnSpPr>
        <p:spPr>
          <a:xfrm>
            <a:off x="3560553" y="1557287"/>
            <a:ext cx="497983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>
            <a:off x="3524597" y="5160860"/>
            <a:ext cx="533939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9434947" y="902083"/>
            <a:ext cx="49877" cy="479688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Прямоугольник 88"/>
          <p:cNvSpPr/>
          <p:nvPr/>
        </p:nvSpPr>
        <p:spPr>
          <a:xfrm>
            <a:off x="4048218" y="2419009"/>
            <a:ext cx="5295289" cy="188565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endParaRPr lang="ru-RU" sz="1200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по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казначейскому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счету </a:t>
            </a:r>
            <a:r>
              <a:rPr lang="ru-RU" sz="1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03212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принятое Управлением </a:t>
            </a:r>
            <a:r>
              <a:rPr lang="ru-RU" sz="1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12 часов 00 минут</a:t>
            </a:r>
            <a:r>
              <a:rPr lang="ru-RU" sz="12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дни, непосредственно предшествующие </a:t>
            </a:r>
            <a:r>
              <a:rPr lang="ru-RU" sz="1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выходным и нерабочим праздничным </a:t>
            </a:r>
            <a:r>
              <a:rPr lang="ru-RU" sz="1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дням </a:t>
            </a:r>
            <a:r>
              <a:rPr lang="ru-RU" sz="1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11 часов 30 минут</a:t>
            </a:r>
            <a:r>
              <a:rPr lang="ru-RU" sz="1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успешно прошедшее контроль, исполняется </a:t>
            </a:r>
            <a:r>
              <a:rPr lang="ru-RU" sz="1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следующий день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принятое </a:t>
            </a:r>
            <a:r>
              <a:rPr lang="ru-RU" sz="1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12 часов </a:t>
            </a:r>
            <a:r>
              <a:rPr lang="ru-RU" sz="1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 </a:t>
            </a:r>
            <a:r>
              <a:rPr lang="ru-RU" sz="1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 - через день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900" b="1" dirty="0" smtClean="0">
              <a:solidFill>
                <a:srgbClr val="FF0000"/>
              </a:solidFill>
            </a:endParaRPr>
          </a:p>
          <a:p>
            <a:r>
              <a:rPr lang="ru-RU" sz="900" b="1" dirty="0" smtClean="0">
                <a:solidFill>
                  <a:srgbClr val="FF0000"/>
                </a:solidFill>
              </a:rPr>
              <a:t>ВАЖНО</a:t>
            </a:r>
            <a:r>
              <a:rPr lang="ru-RU" sz="900" b="1" dirty="0">
                <a:solidFill>
                  <a:srgbClr val="FF0000"/>
                </a:solidFill>
              </a:rPr>
              <a:t>!!!</a:t>
            </a:r>
            <a:endParaRPr lang="ru-RU" sz="900" dirty="0">
              <a:solidFill>
                <a:srgbClr val="FF0000"/>
              </a:solidFill>
            </a:endParaRP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</a:rPr>
              <a:t>В соответствии со статьей 166.1 БК  РФ, Федеральное казначейство устанавливает 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hlinkClick r:id="rId3"/>
              </a:rPr>
              <a:t>порядок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</a:rPr>
              <a:t> казначейского обслуживания. 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</a:rPr>
              <a:t>Приказом Управления от 23.03.2021 № 121  каждому клиенту установлено свое </a:t>
            </a:r>
            <a:r>
              <a:rPr lang="ru-RU" sz="900" b="1" dirty="0">
                <a:solidFill>
                  <a:srgbClr val="C00000"/>
                </a:solidFill>
              </a:rPr>
              <a:t>время представления Распоряжений</a:t>
            </a:r>
            <a:r>
              <a:rPr lang="ru-RU" sz="900" b="1" dirty="0" smtClean="0">
                <a:solidFill>
                  <a:srgbClr val="C00000"/>
                </a:solidFill>
              </a:rPr>
              <a:t>.</a:t>
            </a:r>
            <a:endParaRPr lang="ru-RU" sz="12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1" name="Прямая со стрелкой 90"/>
          <p:cNvCxnSpPr/>
          <p:nvPr/>
        </p:nvCxnSpPr>
        <p:spPr>
          <a:xfrm>
            <a:off x="3509260" y="3565201"/>
            <a:ext cx="528008" cy="0"/>
          </a:xfrm>
          <a:prstGeom prst="straightConnector1">
            <a:avLst/>
          </a:prstGeom>
          <a:ln w="1587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077488" y="6384385"/>
            <a:ext cx="727269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4804756" y="5755662"/>
            <a:ext cx="0" cy="628727"/>
          </a:xfrm>
          <a:prstGeom prst="straightConnector1">
            <a:avLst/>
          </a:prstGeom>
          <a:ln w="1905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126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297682" y="1010247"/>
            <a:ext cx="3158836" cy="923330"/>
          </a:xfrm>
          <a:prstGeom prst="rect">
            <a:avLst/>
          </a:prstGeom>
          <a:gradFill>
            <a:gsLst>
              <a:gs pos="0">
                <a:schemeClr val="accent6">
                  <a:alpha val="0"/>
                  <a:lumMod val="0"/>
                  <a:lumOff val="100000"/>
                </a:schemeClr>
              </a:gs>
              <a:gs pos="50000">
                <a:schemeClr val="accent6">
                  <a:lumMod val="105000"/>
                  <a:satMod val="103000"/>
                  <a:tint val="73000"/>
                </a:schemeClr>
              </a:gs>
              <a:gs pos="100000">
                <a:schemeClr val="accent6">
                  <a:lumMod val="105000"/>
                  <a:satMod val="109000"/>
                  <a:tint val="81000"/>
                </a:schemeClr>
              </a:gs>
            </a:gsLst>
          </a:gra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Отчеты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 состоянии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лицевых счетов по состоянию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1-ое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число каждого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месяца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1715" y="1010245"/>
            <a:ext cx="2466629" cy="923330"/>
          </a:xfrm>
          <a:prstGeom prst="rect">
            <a:avLst/>
          </a:prstGeom>
          <a:gradFill>
            <a:gsLst>
              <a:gs pos="0">
                <a:schemeClr val="accent4">
                  <a:satMod val="105000"/>
                  <a:tint val="67000"/>
                  <a:alpha val="0"/>
                  <a:lumMod val="0"/>
                  <a:lumOff val="100000"/>
                </a:schemeClr>
              </a:gs>
              <a:gs pos="49000">
                <a:schemeClr val="accent4">
                  <a:lumMod val="20000"/>
                  <a:lumOff val="80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Выписки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 лицевых счетов клиентов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приложения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 ним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71657" y="1010247"/>
            <a:ext cx="3700896" cy="923330"/>
          </a:xfrm>
          <a:prstGeom prst="rect">
            <a:avLst/>
          </a:prstGeom>
          <a:gradFill>
            <a:gsLst>
              <a:gs pos="0">
                <a:schemeClr val="accent5">
                  <a:satMod val="105000"/>
                  <a:tint val="67000"/>
                  <a:lumMod val="0"/>
                  <a:lumOff val="100000"/>
                </a:schemeClr>
              </a:gs>
              <a:gs pos="100000">
                <a:schemeClr val="accent5">
                  <a:lumMod val="105000"/>
                  <a:satMod val="103000"/>
                  <a:tint val="73000"/>
                  <a:alpha val="60000"/>
                </a:schemeClr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</a:gra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Справки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 исполнении принятых на учет бюджетных/денежных обязательствах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3487" y="1943959"/>
            <a:ext cx="1061671" cy="72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681" y="1943959"/>
            <a:ext cx="1061671" cy="72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227" y="1943959"/>
            <a:ext cx="1061671" cy="72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85105" y="2671495"/>
            <a:ext cx="3131179" cy="2075075"/>
          </a:xfrm>
          <a:prstGeom prst="rect">
            <a:avLst/>
          </a:prstGeom>
          <a:solidFill>
            <a:schemeClr val="accent1">
              <a:lumMod val="20000"/>
              <a:lumOff val="80000"/>
              <a:alpha val="9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r>
              <a:rPr lang="ru-RU" sz="1600" i="1" dirty="0">
                <a:solidFill>
                  <a:srgbClr val="932507"/>
                </a:solidFill>
                <a:latin typeface="Times New Roman" pitchFamily="18" charset="0"/>
                <a:cs typeface="Times New Roman" panose="02020603050405020304" pitchFamily="18" charset="0"/>
              </a:rPr>
              <a:t>Представление документов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осуществляется по мере отражения операций на лицевых счетах и  предоставляется клиентам </a:t>
            </a:r>
            <a:r>
              <a:rPr lang="ru-RU" sz="16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позднее следующего операционного дня, после совершения операции</a:t>
            </a:r>
            <a:endParaRPr 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880467" y="2671496"/>
            <a:ext cx="3892088" cy="2075075"/>
          </a:xfrm>
          <a:prstGeom prst="rect">
            <a:avLst/>
          </a:prstGeom>
          <a:solidFill>
            <a:schemeClr val="accent1">
              <a:lumMod val="20000"/>
              <a:lumOff val="80000"/>
              <a:alpha val="9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r>
              <a:rPr lang="ru-RU" sz="16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документов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осуществляется</a:t>
            </a:r>
            <a:r>
              <a:rPr lang="ru-RU" sz="16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запросу</a:t>
            </a: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получателя   средств   федерального  бюджета по состоянию на 1-е число каждого месяца и по состоянию на дату, указанную в запросе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820624" y="5068736"/>
            <a:ext cx="2202963" cy="9968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Минфина России от 30.10.2020  № 258н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739000" y="5127233"/>
            <a:ext cx="2202963" cy="9968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 defTabSz="725499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от 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17.10.2016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21н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669603" y="557216"/>
            <a:ext cx="7198820" cy="25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ПРЕДСТАВЛЕНИЯ ДОКУМЕНТОВ УПРАВЛЕНИЕМ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840483" y="2671496"/>
            <a:ext cx="3740727" cy="2075075"/>
          </a:xfrm>
          <a:prstGeom prst="rect">
            <a:avLst/>
          </a:prstGeom>
          <a:solidFill>
            <a:schemeClr val="accent1">
              <a:lumMod val="20000"/>
              <a:lumOff val="80000"/>
              <a:alpha val="9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725499">
              <a:lnSpc>
                <a:spcPct val="90000"/>
              </a:lnSpc>
              <a:spcAft>
                <a:spcPts val="0"/>
              </a:spcAft>
            </a:pPr>
            <a:r>
              <a:rPr lang="ru-RU" sz="1600" i="1" dirty="0">
                <a:solidFill>
                  <a:srgbClr val="932507"/>
                </a:solidFill>
                <a:latin typeface="Times New Roman" pitchFamily="18" charset="0"/>
                <a:cs typeface="Times New Roman" panose="02020603050405020304" pitchFamily="18" charset="0"/>
              </a:rPr>
              <a:t>Представление документов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осуществляется</a:t>
            </a:r>
            <a:r>
              <a:rPr lang="ru-RU" sz="16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позднее третьего рабочего дня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следующего за отчетным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месяцем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385107" y="4982536"/>
            <a:ext cx="1141866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7747464" y="4982540"/>
            <a:ext cx="24939" cy="128626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229925" y="441950"/>
            <a:ext cx="10030851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2227811" y="134177"/>
            <a:ext cx="78365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ПАМЯТКА  ПОЛУЧАТЕЛЯ СРЕДСТВ ФЕДЕРАЛЬНОГО БЮДЖЕТА</a:t>
            </a:r>
            <a:endParaRPr lang="ru-RU" altLang="ru-RU" sz="1400" b="1" dirty="0">
              <a:solidFill>
                <a:schemeClr val="tx1">
                  <a:lumMod val="50000"/>
                  <a:lumOff val="50000"/>
                </a:schemeClr>
              </a:solidFill>
              <a:latin typeface="Open Sans Condensed" panose="020B0604020202020204" charset="0"/>
              <a:ea typeface="Open Sans Condensed" panose="020B0604020202020204" charset="0"/>
              <a:cs typeface="Open Sans Condense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608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29955453"/>
              </p:ext>
            </p:extLst>
          </p:nvPr>
        </p:nvGraphicFramePr>
        <p:xfrm>
          <a:off x="1724351" y="668391"/>
          <a:ext cx="907753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350093" y="1179320"/>
            <a:ext cx="2521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Обратите внимание!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8031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939020" y="3409259"/>
            <a:ext cx="10631979" cy="3127515"/>
            <a:chOff x="3770312" y="596466"/>
            <a:chExt cx="4651374" cy="5387688"/>
          </a:xfrm>
        </p:grpSpPr>
        <p:sp>
          <p:nvSpPr>
            <p:cNvPr id="6" name="Полилиния 5"/>
            <p:cNvSpPr/>
            <p:nvPr/>
          </p:nvSpPr>
          <p:spPr>
            <a:xfrm>
              <a:off x="3956367" y="738792"/>
              <a:ext cx="4465319" cy="1685836"/>
            </a:xfrm>
            <a:custGeom>
              <a:avLst/>
              <a:gdLst>
                <a:gd name="connsiteX0" fmla="*/ 0 w 4465319"/>
                <a:gd name="connsiteY0" fmla="*/ 0 h 1395412"/>
                <a:gd name="connsiteX1" fmla="*/ 4465319 w 4465319"/>
                <a:gd name="connsiteY1" fmla="*/ 0 h 1395412"/>
                <a:gd name="connsiteX2" fmla="*/ 4465319 w 4465319"/>
                <a:gd name="connsiteY2" fmla="*/ 1395412 h 1395412"/>
                <a:gd name="connsiteX3" fmla="*/ 0 w 4465319"/>
                <a:gd name="connsiteY3" fmla="*/ 1395412 h 1395412"/>
                <a:gd name="connsiteX4" fmla="*/ 0 w 4465319"/>
                <a:gd name="connsiteY4" fmla="*/ 0 h 139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5319" h="1395412">
                  <a:moveTo>
                    <a:pt x="0" y="0"/>
                  </a:moveTo>
                  <a:lnTo>
                    <a:pt x="4465319" y="0"/>
                  </a:lnTo>
                  <a:lnTo>
                    <a:pt x="4465319" y="1395412"/>
                  </a:lnTo>
                  <a:lnTo>
                    <a:pt x="0" y="1395412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5159" tIns="243840" rIns="243840" bIns="243840" numCol="1" spcCol="1270" anchor="ctr" anchorCtr="0">
              <a:noAutofit/>
            </a:bodyPr>
            <a:lstStyle/>
            <a:p>
              <a:pPr lvl="0" algn="l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400" b="1" kern="120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3770312" y="596466"/>
              <a:ext cx="976788" cy="1742562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5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Полилиния 7"/>
            <p:cNvSpPr/>
            <p:nvPr/>
          </p:nvSpPr>
          <p:spPr>
            <a:xfrm>
              <a:off x="3956367" y="2832073"/>
              <a:ext cx="4465319" cy="1395412"/>
            </a:xfrm>
            <a:custGeom>
              <a:avLst/>
              <a:gdLst>
                <a:gd name="connsiteX0" fmla="*/ 0 w 4465319"/>
                <a:gd name="connsiteY0" fmla="*/ 0 h 1395412"/>
                <a:gd name="connsiteX1" fmla="*/ 4465319 w 4465319"/>
                <a:gd name="connsiteY1" fmla="*/ 0 h 1395412"/>
                <a:gd name="connsiteX2" fmla="*/ 4465319 w 4465319"/>
                <a:gd name="connsiteY2" fmla="*/ 1395412 h 1395412"/>
                <a:gd name="connsiteX3" fmla="*/ 0 w 4465319"/>
                <a:gd name="connsiteY3" fmla="*/ 1395412 h 1395412"/>
                <a:gd name="connsiteX4" fmla="*/ 0 w 4465319"/>
                <a:gd name="connsiteY4" fmla="*/ 0 h 139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5319" h="1395412">
                  <a:moveTo>
                    <a:pt x="0" y="0"/>
                  </a:moveTo>
                  <a:lnTo>
                    <a:pt x="4465319" y="0"/>
                  </a:lnTo>
                  <a:lnTo>
                    <a:pt x="4465319" y="1395412"/>
                  </a:lnTo>
                  <a:lnTo>
                    <a:pt x="0" y="1395412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5159" tIns="243840" rIns="243840" bIns="243840" numCol="1" spcCol="1270" anchor="ctr" anchorCtr="0">
              <a:noAutofit/>
            </a:bodyPr>
            <a:lstStyle/>
            <a:p>
              <a:pPr lvl="0" algn="l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400" b="1" kern="120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3770312" y="2630513"/>
              <a:ext cx="976788" cy="1465183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50000"/>
                <a:hueOff val="5723762"/>
                <a:satOff val="-30078"/>
                <a:lumOff val="-2176"/>
                <a:alphaOff val="0"/>
              </a:schemeClr>
            </a:fillRef>
            <a:effectRef idx="1">
              <a:schemeClr val="accent4">
                <a:tint val="50000"/>
                <a:hueOff val="5723762"/>
                <a:satOff val="-30078"/>
                <a:lumOff val="-2176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олилиния 9"/>
            <p:cNvSpPr/>
            <p:nvPr/>
          </p:nvSpPr>
          <p:spPr>
            <a:xfrm>
              <a:off x="3956367" y="4588742"/>
              <a:ext cx="4465319" cy="1395412"/>
            </a:xfrm>
            <a:custGeom>
              <a:avLst/>
              <a:gdLst>
                <a:gd name="connsiteX0" fmla="*/ 0 w 4465319"/>
                <a:gd name="connsiteY0" fmla="*/ 0 h 1395412"/>
                <a:gd name="connsiteX1" fmla="*/ 4465319 w 4465319"/>
                <a:gd name="connsiteY1" fmla="*/ 0 h 1395412"/>
                <a:gd name="connsiteX2" fmla="*/ 4465319 w 4465319"/>
                <a:gd name="connsiteY2" fmla="*/ 1395412 h 1395412"/>
                <a:gd name="connsiteX3" fmla="*/ 0 w 4465319"/>
                <a:gd name="connsiteY3" fmla="*/ 1395412 h 1395412"/>
                <a:gd name="connsiteX4" fmla="*/ 0 w 4465319"/>
                <a:gd name="connsiteY4" fmla="*/ 0 h 139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5319" h="1395412">
                  <a:moveTo>
                    <a:pt x="0" y="0"/>
                  </a:moveTo>
                  <a:lnTo>
                    <a:pt x="4465319" y="0"/>
                  </a:lnTo>
                  <a:lnTo>
                    <a:pt x="4465319" y="1395412"/>
                  </a:lnTo>
                  <a:lnTo>
                    <a:pt x="0" y="1395412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5159" tIns="243840" rIns="243840" bIns="243840" numCol="1" spcCol="1270" anchor="ctr" anchorCtr="0">
              <a:noAutofit/>
            </a:bodyPr>
            <a:lstStyle/>
            <a:p>
              <a:pPr lvl="0" algn="l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400" b="1" kern="120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770312" y="4387182"/>
              <a:ext cx="976788" cy="1465183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50000"/>
                <a:hueOff val="11447524"/>
                <a:satOff val="-60156"/>
                <a:lumOff val="-4353"/>
                <a:alphaOff val="0"/>
              </a:schemeClr>
            </a:fillRef>
            <a:effectRef idx="1">
              <a:schemeClr val="accent4">
                <a:tint val="50000"/>
                <a:hueOff val="11447524"/>
                <a:satOff val="-60156"/>
                <a:lumOff val="-4353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3" name="Группа 12"/>
          <p:cNvGrpSpPr/>
          <p:nvPr/>
        </p:nvGrpSpPr>
        <p:grpSpPr>
          <a:xfrm>
            <a:off x="927145" y="880392"/>
            <a:ext cx="10643855" cy="2443941"/>
            <a:chOff x="3770312" y="873844"/>
            <a:chExt cx="4651374" cy="5110310"/>
          </a:xfrm>
        </p:grpSpPr>
        <p:sp>
          <p:nvSpPr>
            <p:cNvPr id="14" name="Полилиния 13"/>
            <p:cNvSpPr/>
            <p:nvPr/>
          </p:nvSpPr>
          <p:spPr>
            <a:xfrm>
              <a:off x="3956367" y="1075403"/>
              <a:ext cx="4465319" cy="1395412"/>
            </a:xfrm>
            <a:custGeom>
              <a:avLst/>
              <a:gdLst>
                <a:gd name="connsiteX0" fmla="*/ 0 w 4465319"/>
                <a:gd name="connsiteY0" fmla="*/ 0 h 1395412"/>
                <a:gd name="connsiteX1" fmla="*/ 4465319 w 4465319"/>
                <a:gd name="connsiteY1" fmla="*/ 0 h 1395412"/>
                <a:gd name="connsiteX2" fmla="*/ 4465319 w 4465319"/>
                <a:gd name="connsiteY2" fmla="*/ 1395412 h 1395412"/>
                <a:gd name="connsiteX3" fmla="*/ 0 w 4465319"/>
                <a:gd name="connsiteY3" fmla="*/ 1395412 h 1395412"/>
                <a:gd name="connsiteX4" fmla="*/ 0 w 4465319"/>
                <a:gd name="connsiteY4" fmla="*/ 0 h 139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5319" h="1395412">
                  <a:moveTo>
                    <a:pt x="0" y="0"/>
                  </a:moveTo>
                  <a:lnTo>
                    <a:pt x="4465319" y="0"/>
                  </a:lnTo>
                  <a:lnTo>
                    <a:pt x="4465319" y="1395412"/>
                  </a:lnTo>
                  <a:lnTo>
                    <a:pt x="0" y="1395412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5159" tIns="243840" rIns="243840" bIns="243840" numCol="1" spcCol="1270" anchor="ctr" anchorCtr="0">
              <a:noAutofit/>
            </a:bodyPr>
            <a:lstStyle/>
            <a:p>
              <a:pPr lvl="0" algn="l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400" b="1" kern="120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770312" y="873844"/>
              <a:ext cx="976788" cy="1465183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5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3956367" y="2832073"/>
              <a:ext cx="4465319" cy="1395412"/>
            </a:xfrm>
            <a:custGeom>
              <a:avLst/>
              <a:gdLst>
                <a:gd name="connsiteX0" fmla="*/ 0 w 4465319"/>
                <a:gd name="connsiteY0" fmla="*/ 0 h 1395412"/>
                <a:gd name="connsiteX1" fmla="*/ 4465319 w 4465319"/>
                <a:gd name="connsiteY1" fmla="*/ 0 h 1395412"/>
                <a:gd name="connsiteX2" fmla="*/ 4465319 w 4465319"/>
                <a:gd name="connsiteY2" fmla="*/ 1395412 h 1395412"/>
                <a:gd name="connsiteX3" fmla="*/ 0 w 4465319"/>
                <a:gd name="connsiteY3" fmla="*/ 1395412 h 1395412"/>
                <a:gd name="connsiteX4" fmla="*/ 0 w 4465319"/>
                <a:gd name="connsiteY4" fmla="*/ 0 h 139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5319" h="1395412">
                  <a:moveTo>
                    <a:pt x="0" y="0"/>
                  </a:moveTo>
                  <a:lnTo>
                    <a:pt x="4465319" y="0"/>
                  </a:lnTo>
                  <a:lnTo>
                    <a:pt x="4465319" y="1395412"/>
                  </a:lnTo>
                  <a:lnTo>
                    <a:pt x="0" y="1395412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5159" tIns="243840" rIns="243840" bIns="243840" numCol="1" spcCol="1270" anchor="ctr" anchorCtr="0">
              <a:noAutofit/>
            </a:bodyPr>
            <a:lstStyle/>
            <a:p>
              <a:pPr lvl="0" algn="l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400" b="1" kern="1200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770312" y="2630513"/>
              <a:ext cx="976788" cy="1465183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50000"/>
                <a:hueOff val="5723762"/>
                <a:satOff val="-30078"/>
                <a:lumOff val="-2176"/>
                <a:alphaOff val="0"/>
              </a:schemeClr>
            </a:fillRef>
            <a:effectRef idx="1">
              <a:schemeClr val="accent4">
                <a:tint val="50000"/>
                <a:hueOff val="5723762"/>
                <a:satOff val="-30078"/>
                <a:lumOff val="-2176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Полилиния 17"/>
            <p:cNvSpPr/>
            <p:nvPr/>
          </p:nvSpPr>
          <p:spPr>
            <a:xfrm>
              <a:off x="3956367" y="4588742"/>
              <a:ext cx="4465319" cy="1395412"/>
            </a:xfrm>
            <a:custGeom>
              <a:avLst/>
              <a:gdLst>
                <a:gd name="connsiteX0" fmla="*/ 0 w 4465319"/>
                <a:gd name="connsiteY0" fmla="*/ 0 h 1395412"/>
                <a:gd name="connsiteX1" fmla="*/ 4465319 w 4465319"/>
                <a:gd name="connsiteY1" fmla="*/ 0 h 1395412"/>
                <a:gd name="connsiteX2" fmla="*/ 4465319 w 4465319"/>
                <a:gd name="connsiteY2" fmla="*/ 1395412 h 1395412"/>
                <a:gd name="connsiteX3" fmla="*/ 0 w 4465319"/>
                <a:gd name="connsiteY3" fmla="*/ 1395412 h 1395412"/>
                <a:gd name="connsiteX4" fmla="*/ 0 w 4465319"/>
                <a:gd name="connsiteY4" fmla="*/ 0 h 1395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5319" h="1395412">
                  <a:moveTo>
                    <a:pt x="0" y="0"/>
                  </a:moveTo>
                  <a:lnTo>
                    <a:pt x="4465319" y="0"/>
                  </a:lnTo>
                  <a:lnTo>
                    <a:pt x="4465319" y="1395412"/>
                  </a:lnTo>
                  <a:lnTo>
                    <a:pt x="0" y="1395412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45159" tIns="243840" rIns="243840" bIns="243840" numCol="1" spcCol="1270" anchor="ctr" anchorCtr="0">
              <a:noAutofit/>
            </a:bodyPr>
            <a:lstStyle/>
            <a:p>
              <a:pPr lvl="0" algn="l" defTabSz="2844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6400" b="1" kern="120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770312" y="4387182"/>
              <a:ext cx="976788" cy="1465183"/>
            </a:xfrm>
            <a:prstGeom prst="rect">
              <a:avLst/>
            </a:prstGeom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50000"/>
                <a:hueOff val="11447524"/>
                <a:satOff val="-60156"/>
                <a:lumOff val="-4353"/>
                <a:alphaOff val="0"/>
              </a:schemeClr>
            </a:fillRef>
            <a:effectRef idx="1">
              <a:schemeClr val="accent4">
                <a:tint val="50000"/>
                <a:hueOff val="11447524"/>
                <a:satOff val="-60156"/>
                <a:lumOff val="-4353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0" name="Прямоугольник 19"/>
          <p:cNvSpPr/>
          <p:nvPr/>
        </p:nvSpPr>
        <p:spPr>
          <a:xfrm>
            <a:off x="3137511" y="1036512"/>
            <a:ext cx="80931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открытие (закрытие) лицевых счетов получателя бюджетных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средств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  <a:sym typeface="ZapfDingbats"/>
              </a:rPr>
              <a:t>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8352) 39-21-40 Карпеев Сергей Владимирович - начальник отдела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32908" y="1047849"/>
            <a:ext cx="22204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Отдел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ведения федеральных реестров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932909" y="1853490"/>
            <a:ext cx="22327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Отдел режима секретности и безопасности информации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20688" y="2756091"/>
            <a:ext cx="22204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Отдел информационных систем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26800" y="3771297"/>
            <a:ext cx="22204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Отдел расходов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939020" y="4763821"/>
            <a:ext cx="22204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Отдел функционирования контрактных систем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924348" y="5906091"/>
            <a:ext cx="22204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Операционный отдел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147291" y="2716721"/>
            <a:ext cx="7626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подключение к ППО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СУФД, ПУР ЭБ и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СВР ЭБ 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  <a:sym typeface="ZapfDingbats"/>
              </a:rPr>
              <a:t>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8352) 39-21-80 Михайлова Татьяна Васильевна - начальник отдела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159514" y="1873739"/>
            <a:ext cx="76261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передача программных СКЗИ и выдача сертификатов электронной подписи 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  <a:sym typeface="ZapfDingbats"/>
              </a:rPr>
              <a:t>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8352) 39-22-40 Кузьмин Игорь Васильевич - начальник отдела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165623" y="3550039"/>
            <a:ext cx="76261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санкционирования расходов, ведение  лицевых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счетов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  <a:sym typeface="ZapfDingbats"/>
              </a:rPr>
              <a:t>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8352) 39-21-30 Николаева Оксана Александровна - начальник 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отдела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  <a:sym typeface="ZapfDingbats"/>
              </a:rPr>
              <a:t>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8352) 39-21-35 </a:t>
            </a:r>
            <a:r>
              <a:rPr lang="ru-RU" sz="1200" i="1" dirty="0" err="1">
                <a:latin typeface="Times New Roman" pitchFamily="18" charset="0"/>
                <a:cs typeface="Times New Roman" pitchFamily="18" charset="0"/>
              </a:rPr>
              <a:t>Ислюкова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 Елена Геннадьевна - заместитель начальника отдела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/>
          </a:p>
          <a:p>
            <a:pPr algn="ctr"/>
            <a:r>
              <a:rPr lang="ru-RU" sz="1200" b="1" i="1" dirty="0" smtClean="0"/>
              <a:t>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159514" y="4767942"/>
            <a:ext cx="76261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осуществление контрольных функций в сфере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закупок</a:t>
            </a:r>
            <a:endParaRPr lang="ru-RU" sz="12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  <a:sym typeface="ZapfDingbats"/>
              </a:rPr>
              <a:t>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(8352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) 39-22-73 Гусаров Максим Владимирович- начальник отдела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i="1" dirty="0" smtClean="0"/>
              <a:t>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135067" y="5742221"/>
            <a:ext cx="7626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проверка заявления на получение карт</a:t>
            </a:r>
          </a:p>
          <a:p>
            <a:r>
              <a:rPr lang="ru-RU" sz="1200" b="1" dirty="0">
                <a:latin typeface="Times New Roman" pitchFamily="18" charset="0"/>
                <a:cs typeface="Times New Roman" pitchFamily="18" charset="0"/>
                <a:sym typeface="ZapfDingbats"/>
              </a:rPr>
              <a:t>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8352) 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39-21-20 Аванова Ольга Николаевна- 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начальник отдела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1302025" y="443978"/>
            <a:ext cx="10030851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2571899" y="464018"/>
            <a:ext cx="7198820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КОНТАКТНЫЕ ДАННЫЕ УПРАВЛЕНИЯ</a:t>
            </a:r>
            <a:endParaRPr lang="ru-RU" sz="1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808719" y="136203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altLang="ru-RU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ПАМЯТКА  ПОЛУЧАТЕЛЯ СРЕДСТВ ФЕДЕРАЛЬНОГО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37631784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34732</TotalTime>
  <Words>683</Words>
  <Application>Microsoft Office PowerPoint</Application>
  <PresentationFormat>Произвольный</PresentationFormat>
  <Paragraphs>79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Павлова Анна Леонидовна</cp:lastModifiedBy>
  <cp:revision>1210</cp:revision>
  <cp:lastPrinted>2021-07-01T14:08:15Z</cp:lastPrinted>
  <dcterms:created xsi:type="dcterms:W3CDTF">2015-03-03T16:27:21Z</dcterms:created>
  <dcterms:modified xsi:type="dcterms:W3CDTF">2021-07-05T12:48:29Z</dcterms:modified>
</cp:coreProperties>
</file>