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5"/>
  </p:notesMasterIdLst>
  <p:sldIdLst>
    <p:sldId id="445" r:id="rId2"/>
    <p:sldId id="449" r:id="rId3"/>
    <p:sldId id="448" r:id="rId4"/>
  </p:sldIdLst>
  <p:sldSz cx="12192000" cy="6858000"/>
  <p:notesSz cx="6819900" cy="99187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2507"/>
    <a:srgbClr val="3968BD"/>
    <a:srgbClr val="FBDFF0"/>
    <a:srgbClr val="F2F7FC"/>
    <a:srgbClr val="EAF2FA"/>
    <a:srgbClr val="F9F9F9"/>
    <a:srgbClr val="81BB59"/>
    <a:srgbClr val="FFFFCC"/>
    <a:srgbClr val="E2834E"/>
    <a:srgbClr val="C35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5" autoAdjust="0"/>
    <p:restoredTop sz="98383" autoAdjust="0"/>
  </p:normalViewPr>
  <p:slideViewPr>
    <p:cSldViewPr snapToGrid="0">
      <p:cViewPr varScale="1">
        <p:scale>
          <a:sx n="115" d="100"/>
          <a:sy n="115" d="100"/>
        </p:scale>
        <p:origin x="-71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B2F4F-1B89-4224-BAF4-DA4EFB48A8AB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77060B-E3DE-4C66-B6EE-54AFBDD3BBD7}">
      <dgm:prSet phldrT="[Текст]" custT="1"/>
      <dgm:spPr/>
      <dgm:t>
        <a:bodyPr/>
        <a:lstStyle/>
        <a:p>
          <a:r>
            <a:rPr lang="ru-RU" sz="1400" dirty="0" smtClean="0"/>
            <a:t>Важные сообщения для клиентов, касающиеся вопросов  проведения </a:t>
          </a:r>
          <a:r>
            <a:rPr lang="ru-RU" sz="1400" b="1" i="1" dirty="0" smtClean="0"/>
            <a:t>операций</a:t>
          </a:r>
          <a:r>
            <a:rPr lang="ru-RU" sz="1400" dirty="0" smtClean="0"/>
            <a:t> на лицевых счетах отражены на сайте Управления:  </a:t>
          </a:r>
          <a:r>
            <a:rPr lang="en-US" sz="1400" dirty="0" err="1" smtClean="0"/>
            <a:t>chuvashia</a:t>
          </a:r>
          <a:r>
            <a:rPr lang="ru-RU" sz="1400" dirty="0" smtClean="0"/>
            <a:t>.</a:t>
          </a:r>
          <a:r>
            <a:rPr lang="en-US" sz="1400" dirty="0" err="1" smtClean="0"/>
            <a:t>roskazna</a:t>
          </a:r>
          <a:r>
            <a:rPr lang="ru-RU" sz="1400" dirty="0" smtClean="0"/>
            <a:t>.</a:t>
          </a:r>
          <a:r>
            <a:rPr lang="en-US" sz="1400" dirty="0" err="1" smtClean="0"/>
            <a:t>gov</a:t>
          </a:r>
          <a:r>
            <a:rPr lang="ru-RU" sz="1400" dirty="0" smtClean="0"/>
            <a:t>.</a:t>
          </a:r>
          <a:r>
            <a:rPr lang="en-US" sz="1400" dirty="0" err="1" smtClean="0"/>
            <a:t>ru</a:t>
          </a:r>
          <a:r>
            <a:rPr lang="ru-RU" sz="1400" dirty="0" smtClean="0"/>
            <a:t>  в разделе </a:t>
          </a:r>
          <a:r>
            <a:rPr lang="ru-RU" sz="1400" b="1" dirty="0" smtClean="0"/>
            <a:t>«Документы»</a:t>
          </a:r>
          <a:r>
            <a:rPr lang="ru-RU" sz="1400" dirty="0" smtClean="0"/>
            <a:t>, в подразделе </a:t>
          </a:r>
          <a:r>
            <a:rPr lang="ru-RU" sz="1400" b="1" dirty="0" smtClean="0"/>
            <a:t>«Кассовое обслуживание»/ «Бюджетные (автономные) учреждения»</a:t>
          </a:r>
          <a:r>
            <a:rPr lang="ru-RU" sz="1400" dirty="0" smtClean="0"/>
            <a:t>.</a:t>
          </a:r>
        </a:p>
        <a:p>
          <a:r>
            <a:rPr lang="ru-RU" sz="1400" dirty="0" smtClean="0"/>
            <a:t>Порядок </a:t>
          </a:r>
          <a:r>
            <a:rPr lang="ru-RU" sz="1400" i="1" dirty="0" smtClean="0"/>
            <a:t>заполнения распоряжения</a:t>
          </a:r>
          <a:r>
            <a:rPr lang="ru-RU" sz="1400" dirty="0" smtClean="0"/>
            <a:t> о совершении казначейских платежей (далее – Распоряжение), а также </a:t>
          </a:r>
          <a:r>
            <a:rPr lang="ru-RU" sz="1400" i="1" dirty="0" smtClean="0"/>
            <a:t>образцы заполненных Распоряжений</a:t>
          </a:r>
          <a:r>
            <a:rPr lang="ru-RU" sz="1400" dirty="0" smtClean="0"/>
            <a:t> размещены в разделе </a:t>
          </a:r>
          <a:r>
            <a:rPr lang="ru-RU" sz="1400" b="1" dirty="0" smtClean="0"/>
            <a:t>«Документы»</a:t>
          </a:r>
          <a:r>
            <a:rPr lang="ru-RU" sz="1400" dirty="0" smtClean="0"/>
            <a:t>, в подразделе </a:t>
          </a:r>
          <a:r>
            <a:rPr lang="ru-RU" sz="1400" b="1" dirty="0" smtClean="0"/>
            <a:t>«Система казначейских платежей» </a:t>
          </a:r>
          <a:r>
            <a:rPr lang="ru-RU" sz="1400" dirty="0" smtClean="0"/>
            <a:t>сайта.</a:t>
          </a:r>
          <a:endParaRPr lang="ru-RU" sz="1400" dirty="0"/>
        </a:p>
      </dgm:t>
    </dgm:pt>
    <dgm:pt modelId="{B9EC7954-338C-467C-AA7A-45D657689426}" type="parTrans" cxnId="{E3959E9D-C9AC-4E07-9D45-683FAD493FF4}">
      <dgm:prSet/>
      <dgm:spPr/>
      <dgm:t>
        <a:bodyPr/>
        <a:lstStyle/>
        <a:p>
          <a:endParaRPr lang="ru-RU"/>
        </a:p>
      </dgm:t>
    </dgm:pt>
    <dgm:pt modelId="{FCC5CEAA-42F3-4D1E-9573-04A74B3A10BA}" type="sibTrans" cxnId="{E3959E9D-C9AC-4E07-9D45-683FAD493FF4}">
      <dgm:prSet/>
      <dgm:spPr/>
      <dgm:t>
        <a:bodyPr/>
        <a:lstStyle/>
        <a:p>
          <a:endParaRPr lang="ru-RU"/>
        </a:p>
      </dgm:t>
    </dgm:pt>
    <dgm:pt modelId="{0D2FDB7F-0DF0-448A-BF89-23D76ADBD1C5}" type="pres">
      <dgm:prSet presAssocID="{14BB2F4F-1B89-4224-BAF4-DA4EFB48A8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69115F08-2455-427C-A555-426F8CB55530}" type="pres">
      <dgm:prSet presAssocID="{A377060B-E3DE-4C66-B6EE-54AFBDD3BBD7}" presName="composite" presStyleCnt="0">
        <dgm:presLayoutVars>
          <dgm:chMax/>
          <dgm:chPref/>
        </dgm:presLayoutVars>
      </dgm:prSet>
      <dgm:spPr/>
    </dgm:pt>
    <dgm:pt modelId="{DF9376DC-E295-4225-91BC-4D44295945E4}" type="pres">
      <dgm:prSet presAssocID="{A377060B-E3DE-4C66-B6EE-54AFBDD3BBD7}" presName="Image" presStyleLbl="bgImgPlace1" presStyleIdx="0" presStyleCnt="1"/>
      <dgm:spPr/>
    </dgm:pt>
    <dgm:pt modelId="{3A0DBD9C-8D4F-45B1-8319-196CA9745402}" type="pres">
      <dgm:prSet presAssocID="{A377060B-E3DE-4C66-B6EE-54AFBDD3BBD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FBDE3-DD65-4E26-8ED1-73D0998AA0AB}" type="pres">
      <dgm:prSet presAssocID="{A377060B-E3DE-4C66-B6EE-54AFBDD3BBD7}" presName="tlFrame" presStyleLbl="node1" presStyleIdx="0" presStyleCnt="4"/>
      <dgm:spPr/>
    </dgm:pt>
    <dgm:pt modelId="{824DCACB-080F-4525-BF0F-75F57ECBFEF3}" type="pres">
      <dgm:prSet presAssocID="{A377060B-E3DE-4C66-B6EE-54AFBDD3BBD7}" presName="trFrame" presStyleLbl="node1" presStyleIdx="1" presStyleCnt="4"/>
      <dgm:spPr/>
    </dgm:pt>
    <dgm:pt modelId="{479B1EE4-5BF9-4477-99BC-510B09FDF442}" type="pres">
      <dgm:prSet presAssocID="{A377060B-E3DE-4C66-B6EE-54AFBDD3BBD7}" presName="blFrame" presStyleLbl="node1" presStyleIdx="2" presStyleCnt="4"/>
      <dgm:spPr/>
    </dgm:pt>
    <dgm:pt modelId="{041A96C3-57A0-4249-ACE8-588F0D7C0DE5}" type="pres">
      <dgm:prSet presAssocID="{A377060B-E3DE-4C66-B6EE-54AFBDD3BBD7}" presName="brFrame" presStyleLbl="node1" presStyleIdx="3" presStyleCnt="4"/>
      <dgm:spPr/>
    </dgm:pt>
  </dgm:ptLst>
  <dgm:cxnLst>
    <dgm:cxn modelId="{6061CAFF-96FE-438A-8003-6BF052B41F11}" type="presOf" srcId="{A377060B-E3DE-4C66-B6EE-54AFBDD3BBD7}" destId="{3A0DBD9C-8D4F-45B1-8319-196CA9745402}" srcOrd="0" destOrd="0" presId="urn:microsoft.com/office/officeart/2009/3/layout/FramedTextPicture"/>
    <dgm:cxn modelId="{377B92C5-073E-43F2-898D-4FA2EE088472}" type="presOf" srcId="{14BB2F4F-1B89-4224-BAF4-DA4EFB48A8AB}" destId="{0D2FDB7F-0DF0-448A-BF89-23D76ADBD1C5}" srcOrd="0" destOrd="0" presId="urn:microsoft.com/office/officeart/2009/3/layout/FramedTextPicture"/>
    <dgm:cxn modelId="{E3959E9D-C9AC-4E07-9D45-683FAD493FF4}" srcId="{14BB2F4F-1B89-4224-BAF4-DA4EFB48A8AB}" destId="{A377060B-E3DE-4C66-B6EE-54AFBDD3BBD7}" srcOrd="0" destOrd="0" parTransId="{B9EC7954-338C-467C-AA7A-45D657689426}" sibTransId="{FCC5CEAA-42F3-4D1E-9573-04A74B3A10BA}"/>
    <dgm:cxn modelId="{DEDD44A1-7B9F-4497-8451-3D35B4D78E55}" type="presParOf" srcId="{0D2FDB7F-0DF0-448A-BF89-23D76ADBD1C5}" destId="{69115F08-2455-427C-A555-426F8CB55530}" srcOrd="0" destOrd="0" presId="urn:microsoft.com/office/officeart/2009/3/layout/FramedTextPicture"/>
    <dgm:cxn modelId="{BE709A23-B655-4A5A-AD3B-36622ADC966E}" type="presParOf" srcId="{69115F08-2455-427C-A555-426F8CB55530}" destId="{DF9376DC-E295-4225-91BC-4D44295945E4}" srcOrd="0" destOrd="0" presId="urn:microsoft.com/office/officeart/2009/3/layout/FramedTextPicture"/>
    <dgm:cxn modelId="{0D089D41-22F4-4932-9F1A-798771F1136C}" type="presParOf" srcId="{69115F08-2455-427C-A555-426F8CB55530}" destId="{3A0DBD9C-8D4F-45B1-8319-196CA9745402}" srcOrd="1" destOrd="0" presId="urn:microsoft.com/office/officeart/2009/3/layout/FramedTextPicture"/>
    <dgm:cxn modelId="{5A0EF568-C510-4E4D-8469-C437F2426E67}" type="presParOf" srcId="{69115F08-2455-427C-A555-426F8CB55530}" destId="{A0EFBDE3-DD65-4E26-8ED1-73D0998AA0AB}" srcOrd="2" destOrd="0" presId="urn:microsoft.com/office/officeart/2009/3/layout/FramedTextPicture"/>
    <dgm:cxn modelId="{22492D70-D146-40E5-BE50-90430EDE62AD}" type="presParOf" srcId="{69115F08-2455-427C-A555-426F8CB55530}" destId="{824DCACB-080F-4525-BF0F-75F57ECBFEF3}" srcOrd="3" destOrd="0" presId="urn:microsoft.com/office/officeart/2009/3/layout/FramedTextPicture"/>
    <dgm:cxn modelId="{12E8BC04-0A0F-4F73-803A-FA73B195245A}" type="presParOf" srcId="{69115F08-2455-427C-A555-426F8CB55530}" destId="{479B1EE4-5BF9-4477-99BC-510B09FDF442}" srcOrd="4" destOrd="0" presId="urn:microsoft.com/office/officeart/2009/3/layout/FramedTextPicture"/>
    <dgm:cxn modelId="{F164AFF9-3F7E-4DAB-80D2-A13906165659}" type="presParOf" srcId="{69115F08-2455-427C-A555-426F8CB55530}" destId="{041A96C3-57A0-4249-ACE8-588F0D7C0DE5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376DC-E295-4225-91BC-4D44295945E4}">
      <dsp:nvSpPr>
        <dsp:cNvPr id="0" name=""/>
        <dsp:cNvSpPr/>
      </dsp:nvSpPr>
      <dsp:spPr>
        <a:xfrm>
          <a:off x="426269" y="0"/>
          <a:ext cx="3171557" cy="211436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0DBD9C-8D4F-45B1-8319-196CA9745402}">
      <dsp:nvSpPr>
        <dsp:cNvPr id="0" name=""/>
        <dsp:cNvSpPr/>
      </dsp:nvSpPr>
      <dsp:spPr>
        <a:xfrm>
          <a:off x="3730249" y="2246579"/>
          <a:ext cx="4493314" cy="2775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Важные сообщения для клиентов, касающиеся вопросов  проведения </a:t>
          </a:r>
          <a:r>
            <a:rPr lang="ru-RU" sz="1400" b="1" i="1" kern="1200" dirty="0" smtClean="0"/>
            <a:t>операций</a:t>
          </a:r>
          <a:r>
            <a:rPr lang="ru-RU" sz="1400" kern="1200" dirty="0" smtClean="0"/>
            <a:t> на лицевых счетах отражены на сайте Управления:  </a:t>
          </a:r>
          <a:r>
            <a:rPr lang="en-US" sz="1400" kern="1200" dirty="0" err="1" smtClean="0"/>
            <a:t>chuvashia</a:t>
          </a:r>
          <a:r>
            <a:rPr lang="ru-RU" sz="1400" kern="1200" dirty="0" smtClean="0"/>
            <a:t>.</a:t>
          </a:r>
          <a:r>
            <a:rPr lang="en-US" sz="1400" kern="1200" dirty="0" err="1" smtClean="0"/>
            <a:t>roskazna</a:t>
          </a:r>
          <a:r>
            <a:rPr lang="ru-RU" sz="1400" kern="1200" dirty="0" smtClean="0"/>
            <a:t>.</a:t>
          </a:r>
          <a:r>
            <a:rPr lang="en-US" sz="1400" kern="1200" dirty="0" err="1" smtClean="0"/>
            <a:t>gov</a:t>
          </a:r>
          <a:r>
            <a:rPr lang="ru-RU" sz="1400" kern="1200" dirty="0" smtClean="0"/>
            <a:t>.</a:t>
          </a:r>
          <a:r>
            <a:rPr lang="en-US" sz="1400" kern="1200" dirty="0" err="1" smtClean="0"/>
            <a:t>ru</a:t>
          </a:r>
          <a:r>
            <a:rPr lang="ru-RU" sz="1400" kern="1200" dirty="0" smtClean="0"/>
            <a:t>  в разделе </a:t>
          </a:r>
          <a:r>
            <a:rPr lang="ru-RU" sz="1400" b="1" kern="1200" dirty="0" smtClean="0"/>
            <a:t>«Документы»</a:t>
          </a:r>
          <a:r>
            <a:rPr lang="ru-RU" sz="1400" kern="1200" dirty="0" smtClean="0"/>
            <a:t>, в подразделе </a:t>
          </a:r>
          <a:r>
            <a:rPr lang="ru-RU" sz="1400" b="1" kern="1200" dirty="0" smtClean="0"/>
            <a:t>«Кассовое обслуживание»/ «Бюджетные (автономные) учреждения»</a:t>
          </a:r>
          <a:r>
            <a:rPr lang="ru-RU" sz="1400" kern="1200" dirty="0" smtClean="0"/>
            <a:t>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Порядок </a:t>
          </a:r>
          <a:r>
            <a:rPr lang="ru-RU" sz="1400" i="1" kern="1200" dirty="0" smtClean="0"/>
            <a:t>заполнения распоряжения</a:t>
          </a:r>
          <a:r>
            <a:rPr lang="ru-RU" sz="1400" kern="1200" dirty="0" smtClean="0"/>
            <a:t> о совершении казначейских платежей (далее – Распоряжение), а также </a:t>
          </a:r>
          <a:r>
            <a:rPr lang="ru-RU" sz="1400" i="1" kern="1200" dirty="0" smtClean="0"/>
            <a:t>образцы заполненных Распоряжений</a:t>
          </a:r>
          <a:r>
            <a:rPr lang="ru-RU" sz="1400" kern="1200" dirty="0" smtClean="0"/>
            <a:t> размещены в разделе </a:t>
          </a:r>
          <a:r>
            <a:rPr lang="ru-RU" sz="1400" b="1" kern="1200" dirty="0" smtClean="0"/>
            <a:t>«Документы»</a:t>
          </a:r>
          <a:r>
            <a:rPr lang="ru-RU" sz="1400" kern="1200" dirty="0" smtClean="0"/>
            <a:t>, в подразделе </a:t>
          </a:r>
          <a:r>
            <a:rPr lang="ru-RU" sz="1400" b="1" kern="1200" dirty="0" smtClean="0"/>
            <a:t>«Система казначейских платежей» </a:t>
          </a:r>
          <a:r>
            <a:rPr lang="ru-RU" sz="1400" kern="1200" dirty="0" smtClean="0"/>
            <a:t>сайта.</a:t>
          </a:r>
          <a:endParaRPr lang="ru-RU" sz="1400" kern="1200" dirty="0"/>
        </a:p>
      </dsp:txBody>
      <dsp:txXfrm>
        <a:off x="3730249" y="2246579"/>
        <a:ext cx="4493314" cy="2775441"/>
      </dsp:txXfrm>
    </dsp:sp>
    <dsp:sp modelId="{A0EFBDE3-DD65-4E26-8ED1-73D0998AA0AB}">
      <dsp:nvSpPr>
        <dsp:cNvPr id="0" name=""/>
        <dsp:cNvSpPr/>
      </dsp:nvSpPr>
      <dsp:spPr>
        <a:xfrm>
          <a:off x="3333804" y="1850474"/>
          <a:ext cx="1079119" cy="1079398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DCACB-080F-4525-BF0F-75F57ECBFEF3}">
      <dsp:nvSpPr>
        <dsp:cNvPr id="0" name=""/>
        <dsp:cNvSpPr/>
      </dsp:nvSpPr>
      <dsp:spPr>
        <a:xfrm rot="5400000">
          <a:off x="7572004" y="1850614"/>
          <a:ext cx="1079398" cy="1079119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B1EE4-5BF9-4477-99BC-510B09FDF442}">
      <dsp:nvSpPr>
        <dsp:cNvPr id="0" name=""/>
        <dsp:cNvSpPr/>
      </dsp:nvSpPr>
      <dsp:spPr>
        <a:xfrm rot="16200000">
          <a:off x="3333665" y="4339408"/>
          <a:ext cx="1079398" cy="1079119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A96C3-57A0-4249-ACE8-588F0D7C0DE5}">
      <dsp:nvSpPr>
        <dsp:cNvPr id="0" name=""/>
        <dsp:cNvSpPr/>
      </dsp:nvSpPr>
      <dsp:spPr>
        <a:xfrm rot="10800000">
          <a:off x="7572144" y="4339268"/>
          <a:ext cx="1079119" cy="1079398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56033" cy="496491"/>
          </a:xfrm>
          <a:prstGeom prst="rect">
            <a:avLst/>
          </a:prstGeom>
        </p:spPr>
        <p:txBody>
          <a:bodyPr vert="horz" lIns="91484" tIns="45742" rIns="91484" bIns="4574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2275" y="2"/>
            <a:ext cx="2956033" cy="496491"/>
          </a:xfrm>
          <a:prstGeom prst="rect">
            <a:avLst/>
          </a:prstGeom>
        </p:spPr>
        <p:txBody>
          <a:bodyPr vert="horz" lIns="91484" tIns="45742" rIns="91484" bIns="45742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05.07.2021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44538"/>
            <a:ext cx="6607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4" tIns="45742" rIns="91484" bIns="457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674" y="4711106"/>
            <a:ext cx="5456557" cy="4463653"/>
          </a:xfrm>
          <a:prstGeom prst="rect">
            <a:avLst/>
          </a:prstGeom>
        </p:spPr>
        <p:txBody>
          <a:bodyPr vert="horz" lIns="91484" tIns="45742" rIns="91484" bIns="4574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0627"/>
            <a:ext cx="2956033" cy="496490"/>
          </a:xfrm>
          <a:prstGeom prst="rect">
            <a:avLst/>
          </a:prstGeom>
        </p:spPr>
        <p:txBody>
          <a:bodyPr vert="horz" lIns="91484" tIns="45742" rIns="91484" bIns="4574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2275" y="9420627"/>
            <a:ext cx="2956033" cy="496490"/>
          </a:xfrm>
          <a:prstGeom prst="rect">
            <a:avLst/>
          </a:prstGeom>
        </p:spPr>
        <p:txBody>
          <a:bodyPr vert="horz" lIns="91484" tIns="45742" rIns="91484" bIns="45742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44538"/>
            <a:ext cx="6607175" cy="37179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3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84009D-9375-49CB-9CDE-D5D0F72965AC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61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D6961-3886-4E66-BCE1-A3BC0F84EDB1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6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7845F2-18D0-48A5-95F0-8AE683AB0F61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14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3DEDBD-40E0-448D-9ECB-1403FE0989B0}" type="datetime1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7E1EA-8D70-4860-BF45-409C57149F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790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18FB87-B892-43E7-B5A6-E5BA42920C5B}" type="datetime1">
              <a:rPr lang="ru-RU" smtClean="0"/>
              <a:t>05.07.2021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C3CE3-15E3-41B9-AE14-EA2B846D9B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6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42463A-DA6D-4FE5-9EA8-28D05FFC2591}" type="datetime1">
              <a:rPr lang="ru-RU" smtClean="0"/>
              <a:t>05.07.2021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D3E9E-ECEF-4AC7-BCA9-85B732FA39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45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70BAB0-460C-41D6-B873-B846CD4CC237}" type="datetime1">
              <a:rPr lang="ru-RU" smtClean="0"/>
              <a:t>05.07.2021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52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F0147C-F341-4CB6-B332-B524C9BC66B8}" type="datetime1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EB9F3-39CE-44E7-B9F9-66414ECE55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38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57FC14-E269-443E-8A77-F9D25A1CB4ED}" type="datetime1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2B362C-59B7-4224-B209-68A5E34A71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132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40BCA-590F-4B30-8CC6-A1A4CACB713B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8EBDE8-C4F5-46D8-A81D-B6AF711C3B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F28E8D-7E32-4AD0-8870-70B1B23B9D6A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9F1A9-CE99-4E9B-9B96-ACE372EA20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4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C4F039-AB83-45EF-9121-27B4FCBDD8C6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F6D111-74A9-45D9-ADCC-62D41ADA5A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50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70CCA85DFE66C7615D7EC3DE426A82590984D43B706FB80CFDB4F859746B326D4D9BE6350085E95219FEB5E6660B19199E59E7AA014294146Q6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рямоугольник 75"/>
          <p:cNvSpPr/>
          <p:nvPr/>
        </p:nvSpPr>
        <p:spPr>
          <a:xfrm>
            <a:off x="235620" y="493982"/>
            <a:ext cx="11804147" cy="6009368"/>
          </a:xfrm>
          <a:prstGeom prst="rect">
            <a:avLst/>
          </a:prstGeom>
          <a:gradFill>
            <a:gsLst>
              <a:gs pos="0">
                <a:schemeClr val="accent6">
                  <a:satMod val="105000"/>
                  <a:tint val="67000"/>
                  <a:lumMod val="0"/>
                  <a:lumOff val="100000"/>
                  <a:alpha val="1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192252" tIns="60890" rIns="0" bIns="60890" rtlCol="0" anchor="t" anchorCtr="0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567715" y="2347011"/>
            <a:ext cx="1016000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01"/>
          <p:cNvSpPr txBox="1">
            <a:spLocks noChangeArrowheads="1"/>
          </p:cNvSpPr>
          <p:nvPr/>
        </p:nvSpPr>
        <p:spPr bwMode="auto">
          <a:xfrm>
            <a:off x="386569" y="4"/>
            <a:ext cx="12192001" cy="49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ПАМЯТКА  НЕУЧАСТНИКА БЮДЖЕТНОГО ПРОЦЕССА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35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1169074" y="291834"/>
            <a:ext cx="9907399" cy="1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1365616" y="1883665"/>
            <a:ext cx="2202963" cy="997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</a:t>
            </a:r>
            <a:r>
              <a:rPr lang="ru-RU" sz="1200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операций по санкционированию оплаты денежных обязательств с лицевых счетов с кодом 20,21,22,30,31,32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192693" y="3710971"/>
            <a:ext cx="718467" cy="47266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1709802" y="966355"/>
            <a:ext cx="8769927" cy="32235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ПРЕДСТАВЛЕНИЯ ДОКУМЕНТОВ в УФК по ЧУВАШСКОЙ РЕСПУБЛИКЕ (далее – УПРАВЛЕНИЕ)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2693" y="6087851"/>
            <a:ext cx="15281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ППО «СУФД»</a:t>
            </a:r>
            <a:endParaRPr lang="ru-RU" sz="105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35619" y="479625"/>
            <a:ext cx="37894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удаленного финансового документооборота</a:t>
            </a:r>
          </a:p>
          <a:p>
            <a:endParaRPr lang="ru-RU" sz="105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9796074" y="3212983"/>
            <a:ext cx="2202963" cy="11117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14.05.2020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21н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</a:t>
            </a:r>
            <a:r>
              <a:rPr lang="ru-RU" sz="120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17.10.2016 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21н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4025033" y="1555354"/>
            <a:ext cx="5306239" cy="16542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по казначейскому счету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03214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принятое Управлением 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12 часов 30 минут текущего дня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(время получения отражено в ППО «СУФД») и успешно прошедшее контроль, исполняется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следующий день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принятое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12 часов 30 минут - через день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900" b="1" dirty="0" smtClean="0">
              <a:solidFill>
                <a:srgbClr val="FF0000"/>
              </a:solidFill>
            </a:endParaRPr>
          </a:p>
          <a:p>
            <a:r>
              <a:rPr lang="ru-RU" sz="900" b="1" dirty="0" smtClean="0">
                <a:solidFill>
                  <a:srgbClr val="FF0000"/>
                </a:solidFill>
              </a:rPr>
              <a:t>ВАЖНО!!!</a:t>
            </a:r>
            <a:endParaRPr lang="ru-RU" sz="900" dirty="0">
              <a:solidFill>
                <a:srgbClr val="FF0000"/>
              </a:solidFill>
            </a:endParaRP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В соответствии со статьей 166.1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БК  РФ, Федеральное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казначейство устанавливает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порядок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 казначейского обслуживания. 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Приказом Управления от 23.03.2021 №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121  каждому клиенту установлено свое </a:t>
            </a:r>
            <a:r>
              <a:rPr lang="ru-RU" sz="900" b="1" dirty="0" smtClean="0">
                <a:solidFill>
                  <a:srgbClr val="C00000"/>
                </a:solidFill>
              </a:rPr>
              <a:t>время </a:t>
            </a:r>
            <a:r>
              <a:rPr lang="ru-RU" sz="900" b="1" dirty="0">
                <a:solidFill>
                  <a:srgbClr val="C00000"/>
                </a:solidFill>
              </a:rPr>
              <a:t>представления </a:t>
            </a:r>
            <a:r>
              <a:rPr lang="ru-RU" sz="900" b="1" dirty="0" smtClean="0">
                <a:solidFill>
                  <a:srgbClr val="C00000"/>
                </a:solidFill>
              </a:rPr>
              <a:t>Распоряжений.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3568579" y="2325141"/>
            <a:ext cx="49798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9618342" y="1242142"/>
            <a:ext cx="49877" cy="505345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олилиния 14"/>
          <p:cNvSpPr/>
          <p:nvPr/>
        </p:nvSpPr>
        <p:spPr>
          <a:xfrm>
            <a:off x="1365616" y="3881599"/>
            <a:ext cx="8769927" cy="32235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ПРЕДСТАВЛЕНИЯ ДОКУМЕНТОВ УПРАВЛЕНИЕМ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066562" y="4531089"/>
            <a:ext cx="5306239" cy="7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>
                <a:solidFill>
                  <a:srgbClr val="932507"/>
                </a:solidFill>
                <a:latin typeface="Times New Roman" pitchFamily="18" charset="0"/>
                <a:cs typeface="Times New Roman" panose="02020603050405020304" pitchFamily="18" charset="0"/>
              </a:rPr>
              <a:t>Представление документов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осуществляется по мере отражения операций на лицевых счетах и  предоставляется клиентам </a:t>
            </a: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позднее следующего операционного дня, после совершения операции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65616" y="4414099"/>
            <a:ext cx="2202963" cy="997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Выписки из лицевых счетов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к ним)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65615" y="5505724"/>
            <a:ext cx="2202963" cy="997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Отчеты о состоянии лицевых счетов по состоянию на 1-ое число каждого месяца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66562" y="5622715"/>
            <a:ext cx="5306239" cy="7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осуществляется</a:t>
            </a:r>
            <a:r>
              <a:rPr lang="ru-RU" sz="12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позднее третьего рабочего дня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следующего за отчетным месяцем</a:t>
            </a: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3568579" y="6004536"/>
            <a:ext cx="49798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568579" y="4912910"/>
            <a:ext cx="49798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126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6946675"/>
              </p:ext>
            </p:extLst>
          </p:nvPr>
        </p:nvGraphicFramePr>
        <p:xfrm>
          <a:off x="1724351" y="668391"/>
          <a:ext cx="907753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50093" y="1179320"/>
            <a:ext cx="252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Обратите внимание!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280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939020" y="3409259"/>
            <a:ext cx="10631979" cy="3127515"/>
            <a:chOff x="3770312" y="596466"/>
            <a:chExt cx="4651374" cy="5387688"/>
          </a:xfrm>
        </p:grpSpPr>
        <p:sp>
          <p:nvSpPr>
            <p:cNvPr id="6" name="Полилиния 5"/>
            <p:cNvSpPr/>
            <p:nvPr/>
          </p:nvSpPr>
          <p:spPr>
            <a:xfrm>
              <a:off x="3956367" y="738792"/>
              <a:ext cx="4465319" cy="1685836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770312" y="596466"/>
              <a:ext cx="976788" cy="1742562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3956367" y="2832073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770312" y="2630513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fillRef>
            <a:effect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3956367" y="4588742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770312" y="4387182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fillRef>
            <a:effect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3" name="Группа 12"/>
          <p:cNvGrpSpPr/>
          <p:nvPr/>
        </p:nvGrpSpPr>
        <p:grpSpPr>
          <a:xfrm>
            <a:off x="927145" y="880392"/>
            <a:ext cx="10643855" cy="2443941"/>
            <a:chOff x="3770312" y="873844"/>
            <a:chExt cx="4651374" cy="5110310"/>
          </a:xfrm>
        </p:grpSpPr>
        <p:sp>
          <p:nvSpPr>
            <p:cNvPr id="14" name="Полилиния 13"/>
            <p:cNvSpPr/>
            <p:nvPr/>
          </p:nvSpPr>
          <p:spPr>
            <a:xfrm>
              <a:off x="3956367" y="1075403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770312" y="873844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956367" y="2832073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770312" y="2630513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fillRef>
            <a:effect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3956367" y="4588742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770312" y="4387182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fillRef>
            <a:effect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0" name="Прямоугольник 19"/>
          <p:cNvSpPr/>
          <p:nvPr/>
        </p:nvSpPr>
        <p:spPr>
          <a:xfrm>
            <a:off x="3137511" y="1036512"/>
            <a:ext cx="8093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открытие (закрытие) лицевых счетов 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неучастника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бюджетного процесса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39-21-40 Карпеев Сергей Владимирович 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2908" y="1047849"/>
            <a:ext cx="2220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ведения федеральных реестров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32909" y="1853490"/>
            <a:ext cx="22327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режима секретности и безопасности информации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20688" y="2756091"/>
            <a:ext cx="2220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информационных систем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6800" y="3771297"/>
            <a:ext cx="2220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расходов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39020" y="4763821"/>
            <a:ext cx="2220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функционирования контрактных систем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24348" y="5906091"/>
            <a:ext cx="2220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Операционный отдел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147291" y="2716721"/>
            <a:ext cx="7626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подключение к ППО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СУФД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39-21-80 Михайлова Татьяна Васильевна 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59514" y="1873739"/>
            <a:ext cx="7626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передача программных СКЗИ и выдача сертификатов электронной подписи 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39-22-40 Кузьмин Игорь Васильевич 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65623" y="3550039"/>
            <a:ext cx="7626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ведение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лицевых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счетов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39-21-30 Николаева Оксана Александровна - начальник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отдела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(8352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) 39-21-31 Козлов Андрей Владимирович - заместитель начальника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/>
          </a:p>
          <a:p>
            <a:pPr algn="ctr"/>
            <a:r>
              <a:rPr lang="ru-RU" sz="1200" b="1" i="1" dirty="0" smtClean="0"/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59514" y="4767942"/>
            <a:ext cx="7626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осуществление контрольных функций в сфере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закупок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(8352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) 39-22-73 Гусаров Максим Владимирович-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i="1" dirty="0" smtClean="0"/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135067" y="5742221"/>
            <a:ext cx="7626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проверка заявления на получение карт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39-21-20 Аванова Ольга Николаевна-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1302025" y="443978"/>
            <a:ext cx="1003085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571899" y="464018"/>
            <a:ext cx="7198820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ДАННЫЕ УПРАВЛЕНИЯ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08719" y="13620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1400" b="1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ПАМЯТКА  НЕУЧАСТНИКА БЮДЖЕТНОГО ПРОЦЕССА</a:t>
            </a:r>
            <a:endParaRPr lang="ru-RU" alt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178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34760</TotalTime>
  <Words>399</Words>
  <Application>Microsoft Office PowerPoint</Application>
  <PresentationFormat>Произвольный</PresentationFormat>
  <Paragraphs>51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Павлова Анна Леонидовна</cp:lastModifiedBy>
  <cp:revision>1214</cp:revision>
  <cp:lastPrinted>2021-07-01T14:08:15Z</cp:lastPrinted>
  <dcterms:created xsi:type="dcterms:W3CDTF">2015-03-03T16:27:21Z</dcterms:created>
  <dcterms:modified xsi:type="dcterms:W3CDTF">2021-07-05T12:48:16Z</dcterms:modified>
</cp:coreProperties>
</file>